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2"/>
  </p:handoutMasterIdLst>
  <p:sldIdLst>
    <p:sldId id="256" r:id="rId2"/>
    <p:sldId id="257" r:id="rId3"/>
    <p:sldId id="279" r:id="rId4"/>
    <p:sldId id="281" r:id="rId5"/>
    <p:sldId id="282" r:id="rId6"/>
    <p:sldId id="309" r:id="rId7"/>
    <p:sldId id="283" r:id="rId8"/>
    <p:sldId id="302" r:id="rId9"/>
    <p:sldId id="290" r:id="rId10"/>
    <p:sldId id="303" r:id="rId11"/>
    <p:sldId id="288" r:id="rId12"/>
    <p:sldId id="284" r:id="rId13"/>
    <p:sldId id="285" r:id="rId14"/>
    <p:sldId id="286" r:id="rId15"/>
    <p:sldId id="287" r:id="rId16"/>
    <p:sldId id="293" r:id="rId17"/>
    <p:sldId id="292" r:id="rId18"/>
    <p:sldId id="291" r:id="rId19"/>
    <p:sldId id="294" r:id="rId20"/>
    <p:sldId id="304" r:id="rId21"/>
    <p:sldId id="289" r:id="rId22"/>
    <p:sldId id="305" r:id="rId23"/>
    <p:sldId id="295" r:id="rId24"/>
    <p:sldId id="306" r:id="rId25"/>
    <p:sldId id="296" r:id="rId26"/>
    <p:sldId id="297" r:id="rId27"/>
    <p:sldId id="307" r:id="rId28"/>
    <p:sldId id="301" r:id="rId29"/>
    <p:sldId id="298" r:id="rId30"/>
    <p:sldId id="308" r:id="rId31"/>
  </p:sldIdLst>
  <p:sldSz cx="12192000" cy="6858000"/>
  <p:notesSz cx="9926638" cy="679767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2F2D2-C494-485C-8149-761E77CADE48}" type="datetimeFigureOut">
              <a:rPr lang="pl-PL" smtClean="0"/>
              <a:pPr/>
              <a:t>26.05.2020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6E8D3-CAA3-48D4-A3B2-7BB087A1BE9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0544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111676-97B5-4326-98A6-5D0F257314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7E5E843-AC0A-4164-A782-71DCBCE3A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F28E059-5640-46BD-9FB8-6031D3BA2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96B5-74D8-490D-A91F-2B56A84D1F42}" type="datetimeFigureOut">
              <a:rPr lang="pl-PL" smtClean="0"/>
              <a:pPr/>
              <a:t>26.05.2020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3EB8FE5-F82C-432F-99F8-ED99A9BC4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98217E0-CD0F-4C95-8903-AEDAD5249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4F3AE-F72F-4F6D-8EE7-27D33006188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3853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58E729-FD5F-4E31-8D98-BF78DF84F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BD15DC0-A078-497E-B379-DF3563EEE3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47C2649-2B41-438A-84CE-810A8C6B6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96B5-74D8-490D-A91F-2B56A84D1F42}" type="datetimeFigureOut">
              <a:rPr lang="pl-PL" smtClean="0"/>
              <a:pPr/>
              <a:t>26.05.2020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1BDD457-5199-4744-B114-4B94EE255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A83103A-533B-4F37-B1DF-0AFB02761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4F3AE-F72F-4F6D-8EE7-27D33006188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8148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5190313D-14D0-4A1D-9579-1EE9F4E3D7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B7A9408-2829-454F-BCC0-329E30080A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0224B98-C4FE-4B6F-AD60-4BB924ED4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96B5-74D8-490D-A91F-2B56A84D1F42}" type="datetimeFigureOut">
              <a:rPr lang="pl-PL" smtClean="0"/>
              <a:pPr/>
              <a:t>26.05.2020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DF027F9-8D70-4C99-849B-6CB0C0C8E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EDF1038-E5A5-4697-9333-157D944E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4F3AE-F72F-4F6D-8EE7-27D33006188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942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600C1D-9B88-44DF-B188-E85C6E9FF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BD549BD-63B8-48DF-B45E-5BE064E0E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1C29397-60F7-441C-8994-EFDD33E65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96B5-74D8-490D-A91F-2B56A84D1F42}" type="datetimeFigureOut">
              <a:rPr lang="pl-PL" smtClean="0"/>
              <a:pPr/>
              <a:t>26.05.2020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FDBE490-B9C1-4FAB-94AB-ABCC07DC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1FC1328-C423-448E-B9D0-C43D0F9A1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4F3AE-F72F-4F6D-8EE7-27D33006188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3889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8F1409-7D0D-492F-8391-46311400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29DF619-6CD1-4CFD-93BD-FC1EB3D65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AF8236C-71C8-4F18-9C0F-EFEB09600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96B5-74D8-490D-A91F-2B56A84D1F42}" type="datetimeFigureOut">
              <a:rPr lang="pl-PL" smtClean="0"/>
              <a:pPr/>
              <a:t>26.05.2020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FC7A078-665E-4661-BC97-0182EECBB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0029203-DDA1-4820-B4EC-B2F8B0853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4F3AE-F72F-4F6D-8EE7-27D33006188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5960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269584-1D57-42A4-B965-7CAC58696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E51DAA7-2C48-4A81-B936-4E3F72D763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54517F1-1F7F-4639-B801-8A9DFD0A2C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2B7A62E-CADD-48C6-A996-F9E0E77C8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96B5-74D8-490D-A91F-2B56A84D1F42}" type="datetimeFigureOut">
              <a:rPr lang="pl-PL" smtClean="0"/>
              <a:pPr/>
              <a:t>26.05.2020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43680E7-2BE9-4F00-A96D-C3022286C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0E759B6-61C3-4983-A267-C4E432504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4F3AE-F72F-4F6D-8EE7-27D33006188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5985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313552-285D-4044-990C-0567B9F80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587CADD-271A-439D-B747-05E5686B4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9824901-DED6-4EDD-A31F-DF49CC60B1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2E5D4A8-9B4B-4F67-A47C-CB79387402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2BD7755-FF4D-44F4-9901-3DC58E3D0D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B1333A22-B4DE-49D1-9114-580711EB9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96B5-74D8-490D-A91F-2B56A84D1F42}" type="datetimeFigureOut">
              <a:rPr lang="pl-PL" smtClean="0"/>
              <a:pPr/>
              <a:t>26.05.2020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AD11C98A-3417-4FB1-A862-4A656B801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C865A644-F442-42D5-9C6D-ECA8A8978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4F3AE-F72F-4F6D-8EE7-27D33006188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7598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147E7E-820B-441C-B0FA-98C349126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5206B08-9ADB-4F0E-9F5A-C1AB80ACA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96B5-74D8-490D-A91F-2B56A84D1F42}" type="datetimeFigureOut">
              <a:rPr lang="pl-PL" smtClean="0"/>
              <a:pPr/>
              <a:t>26.05.2020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77E5E7C4-075A-449A-8282-00042AC54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804E0E7-579B-4982-A925-246631CAF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4F3AE-F72F-4F6D-8EE7-27D33006188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462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0D6A50AA-B9BB-4066-A82F-9A1E763FD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96B5-74D8-490D-A91F-2B56A84D1F42}" type="datetimeFigureOut">
              <a:rPr lang="pl-PL" smtClean="0"/>
              <a:pPr/>
              <a:t>26.05.2020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42080117-3CA7-43C9-81A8-AB59CD0D6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0FD0BF4-52CB-45FF-BE73-381240CC4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4F3AE-F72F-4F6D-8EE7-27D33006188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8095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F75843-868A-4245-932F-C0603D0F5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CCE0388-6001-4EC3-BFC5-80EBBBE45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171EA9D-8361-4E38-9A13-098A51C0E7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8A519C0-5158-43A2-817A-86BB8AD6C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96B5-74D8-490D-A91F-2B56A84D1F42}" type="datetimeFigureOut">
              <a:rPr lang="pl-PL" smtClean="0"/>
              <a:pPr/>
              <a:t>26.05.2020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80C276F-6F16-44A8-854F-FD4E2161B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B8968D2-8625-4010-AA2B-C1274350D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4F3AE-F72F-4F6D-8EE7-27D33006188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2542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E6D06E-0640-4F22-B69F-891B10A44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4CC8C26F-C888-4F79-925E-B890BB7A3D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8C16D13-6E52-4C8B-B58F-B9258C6EE3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743C196-4BF7-46CB-8679-475A93051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96B5-74D8-490D-A91F-2B56A84D1F42}" type="datetimeFigureOut">
              <a:rPr lang="pl-PL" smtClean="0"/>
              <a:pPr/>
              <a:t>26.05.2020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CEC575E-62DB-40EC-9A98-0E8D66F2A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E8D4719-C46D-4478-8F60-7C4DF1577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4F3AE-F72F-4F6D-8EE7-27D33006188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7159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AF6E136F-6FCD-49C4-8561-83438DC53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0BC9D38-A277-461C-B9C2-8EB9BE52A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93E1394-ECBE-41B9-9EB5-2F555ACAF8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D96B5-74D8-490D-A91F-2B56A84D1F42}" type="datetimeFigureOut">
              <a:rPr lang="pl-PL" smtClean="0"/>
              <a:pPr/>
              <a:t>26.05.2020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FE093A1-40F1-4734-85AC-8DE0FAD13C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BACB029-9DDB-4B87-8B76-777D7D2483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4F3AE-F72F-4F6D-8EE7-27D33006188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517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59EF0B-0079-44BA-8737-CEA10CBC79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 descr="Obraz zawierający tekst, rysunek&#10;&#10;Opis wygenerowany automatycznie">
            <a:extLst>
              <a:ext uri="{FF2B5EF4-FFF2-40B4-BE49-F238E27FC236}">
                <a16:creationId xmlns:a16="http://schemas.microsoft.com/office/drawing/2014/main" id="{2BC6943A-A3F5-4D04-A811-58261282AC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odtytuł 2">
            <a:extLst>
              <a:ext uri="{FF2B5EF4-FFF2-40B4-BE49-F238E27FC236}">
                <a16:creationId xmlns:a16="http://schemas.microsoft.com/office/drawing/2014/main" id="{7DEB5BAF-39B6-41A5-8A8D-0D840F8D88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0165" y="769728"/>
            <a:ext cx="6324600" cy="3092870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pl-PL" sz="4400" dirty="0">
                <a:latin typeface="Times New Roman" pitchFamily="18" charset="0"/>
                <a:cs typeface="Times New Roman" pitchFamily="18" charset="0"/>
              </a:rPr>
              <a:t>Choroby wirusowe ziemniaka mające wpływ </a:t>
            </a:r>
            <a:br>
              <a:rPr lang="pl-PL" sz="4400" dirty="0">
                <a:latin typeface="Times New Roman" pitchFamily="18" charset="0"/>
                <a:cs typeface="Times New Roman" pitchFamily="18" charset="0"/>
              </a:rPr>
            </a:br>
            <a:r>
              <a:rPr lang="pl-PL" sz="4400" dirty="0">
                <a:latin typeface="Times New Roman" pitchFamily="18" charset="0"/>
                <a:cs typeface="Times New Roman" pitchFamily="18" charset="0"/>
              </a:rPr>
              <a:t>na ocenę materiału siewnego sadzeniaków ziemniaka</a:t>
            </a:r>
            <a:endParaRPr lang="pl-PL" sz="4200" b="1" dirty="0"/>
          </a:p>
        </p:txBody>
      </p:sp>
      <p:sp>
        <p:nvSpPr>
          <p:cNvPr id="6" name="Podtytuł 2">
            <a:extLst>
              <a:ext uri="{FF2B5EF4-FFF2-40B4-BE49-F238E27FC236}">
                <a16:creationId xmlns:a16="http://schemas.microsoft.com/office/drawing/2014/main" id="{D7EE387A-3EC4-4913-B9D6-AE5FC26A8599}"/>
              </a:ext>
            </a:extLst>
          </p:cNvPr>
          <p:cNvSpPr txBox="1">
            <a:spLocks/>
          </p:cNvSpPr>
          <p:nvPr/>
        </p:nvSpPr>
        <p:spPr>
          <a:xfrm>
            <a:off x="4880113" y="3429000"/>
            <a:ext cx="5642113" cy="1898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pl-PL" sz="4200" b="1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CA45DA1-ACD6-4EE1-A963-E4E16A3E734B}"/>
              </a:ext>
            </a:extLst>
          </p:cNvPr>
          <p:cNvSpPr txBox="1"/>
          <p:nvPr/>
        </p:nvSpPr>
        <p:spPr>
          <a:xfrm>
            <a:off x="4880113" y="4298675"/>
            <a:ext cx="70107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/>
              <a:t>mgr inż. Agata Gutowska-</a:t>
            </a:r>
            <a:r>
              <a:rPr lang="pl-PL" sz="2000" dirty="0" err="1"/>
              <a:t>Pyda</a:t>
            </a:r>
            <a:r>
              <a:rPr lang="pl-PL" sz="2000" dirty="0"/>
              <a:t>, dr hab. Teresa </a:t>
            </a:r>
            <a:r>
              <a:rPr lang="pl-PL" sz="2000" dirty="0" err="1"/>
              <a:t>Wyłupek</a:t>
            </a:r>
            <a:endParaRPr lang="pl-PL" sz="2000" dirty="0"/>
          </a:p>
          <a:p>
            <a:r>
              <a:rPr lang="pl-PL" sz="2000" dirty="0"/>
              <a:t>Wojewódzki Inspektorat Ochrony Roślin i Nasiennictwa w Lublinie</a:t>
            </a:r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252754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zrzut ekranu&#10;&#10;Opis wygenerowany automatycznie">
            <a:extLst>
              <a:ext uri="{FF2B5EF4-FFF2-40B4-BE49-F238E27FC236}">
                <a16:creationId xmlns:a16="http://schemas.microsoft.com/office/drawing/2014/main" id="{55D4DFE1-1EC0-4D66-8D33-63527D3FC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0FD3348B-793B-41A5-833F-0B31247782B3}"/>
              </a:ext>
            </a:extLst>
          </p:cNvPr>
          <p:cNvSpPr/>
          <p:nvPr/>
        </p:nvSpPr>
        <p:spPr>
          <a:xfrm>
            <a:off x="710855" y="2512358"/>
            <a:ext cx="10831788" cy="1299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endParaRPr lang="pl-PL" sz="32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pl-PL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Tytuł 3">
            <a:extLst>
              <a:ext uri="{FF2B5EF4-FFF2-40B4-BE49-F238E27FC236}">
                <a16:creationId xmlns:a16="http://schemas.microsoft.com/office/drawing/2014/main" id="{3D597108-9A16-4525-88F5-5856AB5E1C10}"/>
              </a:ext>
            </a:extLst>
          </p:cNvPr>
          <p:cNvSpPr txBox="1">
            <a:spLocks/>
          </p:cNvSpPr>
          <p:nvPr/>
        </p:nvSpPr>
        <p:spPr>
          <a:xfrm>
            <a:off x="838200" y="2132856"/>
            <a:ext cx="5431971" cy="3499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685801" y="1069142"/>
            <a:ext cx="6052457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900" b="1" dirty="0">
                <a:latin typeface="Times New Roman" pitchFamily="18" charset="0"/>
                <a:cs typeface="Times New Roman" pitchFamily="18" charset="0"/>
              </a:rPr>
              <a:t>PVY - rozwój:</a:t>
            </a:r>
          </a:p>
          <a:p>
            <a:pPr algn="just"/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latin typeface="Times New Roman" pitchFamily="18" charset="0"/>
                <a:cs typeface="Times New Roman" pitchFamily="18" charset="0"/>
              </a:rPr>
              <a:t>Najkrótszy czas żeru nabycia wirusa przez mszyce oceniany jest na 5 sekund, a optymalny od 30 sekund-2 minuty. 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latin typeface="Times New Roman" pitchFamily="18" charset="0"/>
                <a:cs typeface="Times New Roman" pitchFamily="18" charset="0"/>
              </a:rPr>
              <a:t>Utrzymanie się wirusa na kłujce to 2-4 h, potrzebny czas żeru mszyc, aby zakazić zdrową roślinę to 2-16min.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200" dirty="0">
                <a:latin typeface="Times New Roman" pitchFamily="18" charset="0"/>
                <a:cs typeface="Times New Roman" pitchFamily="18" charset="0"/>
              </a:rPr>
              <a:t>Źródłem pierwotnej infekcji są przeważnie rośliny wyrośnięte z zainfekowanych bulw. Mszyce żerując na tych roślinach przenoszą wirus na zdrowe rośliny.</a:t>
            </a:r>
          </a:p>
          <a:p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endParaRPr lang="pl-PL" dirty="0"/>
          </a:p>
        </p:txBody>
      </p:sp>
      <p:pic>
        <p:nvPicPr>
          <p:cNvPr id="9" name="Symbol zastępczy zawartości 5" descr="zdj 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88628" y="892628"/>
            <a:ext cx="4517571" cy="460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177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0FD3348B-793B-41A5-833F-0B31247782B3}"/>
              </a:ext>
            </a:extLst>
          </p:cNvPr>
          <p:cNvSpPr/>
          <p:nvPr/>
        </p:nvSpPr>
        <p:spPr>
          <a:xfrm>
            <a:off x="710855" y="2512358"/>
            <a:ext cx="10831788" cy="1299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endParaRPr lang="pl-PL" sz="32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pl-PL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Tytuł 3">
            <a:extLst>
              <a:ext uri="{FF2B5EF4-FFF2-40B4-BE49-F238E27FC236}">
                <a16:creationId xmlns:a16="http://schemas.microsoft.com/office/drawing/2014/main" id="{3D597108-9A16-4525-88F5-5856AB5E1C10}"/>
              </a:ext>
            </a:extLst>
          </p:cNvPr>
          <p:cNvSpPr txBox="1">
            <a:spLocks/>
          </p:cNvSpPr>
          <p:nvPr/>
        </p:nvSpPr>
        <p:spPr>
          <a:xfrm>
            <a:off x="410817" y="490653"/>
            <a:ext cx="4729896" cy="5441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pl-PL" sz="3000" b="1" dirty="0">
                <a:latin typeface="Times New Roman" pitchFamily="18" charset="0"/>
                <a:cs typeface="Times New Roman" pitchFamily="18" charset="0"/>
              </a:rPr>
              <a:t>PVY - objawy:</a:t>
            </a:r>
          </a:p>
          <a:p>
            <a:pPr marL="571500" indent="-5715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700" dirty="0">
                <a:latin typeface="Times New Roman" pitchFamily="18" charset="0"/>
                <a:cs typeface="Times New Roman" pitchFamily="18" charset="0"/>
              </a:rPr>
              <a:t>Objawy choroby, a także jej ilościowe i jakościowe skutki w plonie uzależnione są od uprawianej odmiany ziemniaków i wystąpienia szczepu wirusa PVY </a:t>
            </a:r>
            <a:br>
              <a:rPr lang="pl-PL" sz="2700" dirty="0">
                <a:latin typeface="Times New Roman" pitchFamily="18" charset="0"/>
                <a:cs typeface="Times New Roman" pitchFamily="18" charset="0"/>
              </a:rPr>
            </a:br>
            <a:r>
              <a:rPr lang="pl-PL" sz="2700" dirty="0">
                <a:latin typeface="Times New Roman" pitchFamily="18" charset="0"/>
                <a:cs typeface="Times New Roman" pitchFamily="18" charset="0"/>
              </a:rPr>
              <a:t>(Y⁰, Yᴺ, Y</a:t>
            </a:r>
            <a:r>
              <a:rPr lang="pl-PL" sz="2700" baseline="30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pl-PL" sz="2700" dirty="0">
                <a:latin typeface="Times New Roman" pitchFamily="18" charset="0"/>
                <a:cs typeface="Times New Roman" pitchFamily="18" charset="0"/>
              </a:rPr>
              <a:t>, Y</a:t>
            </a:r>
            <a:r>
              <a:rPr lang="pl-PL" sz="2700" baseline="30000" dirty="0">
                <a:latin typeface="Times New Roman" pitchFamily="18" charset="0"/>
                <a:cs typeface="Times New Roman" pitchFamily="18" charset="0"/>
              </a:rPr>
              <a:t>NTN</a:t>
            </a:r>
            <a:r>
              <a:rPr lang="pl-PL" sz="27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pic>
        <p:nvPicPr>
          <p:cNvPr id="1026" name="Picture 2" descr="C:\Users\LAB7\Desktop\bellaros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4460" y="555928"/>
            <a:ext cx="5921296" cy="5552192"/>
          </a:xfrm>
          <a:prstGeom prst="rect">
            <a:avLst/>
          </a:prstGeom>
          <a:noFill/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EC091A1B-27EA-4BE9-936C-86A71F660C99}"/>
              </a:ext>
            </a:extLst>
          </p:cNvPr>
          <p:cNvSpPr/>
          <p:nvPr/>
        </p:nvSpPr>
        <p:spPr>
          <a:xfrm>
            <a:off x="1797283" y="6202926"/>
            <a:ext cx="9603911" cy="395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					(Fot 1. Odmiana </a:t>
            </a:r>
            <a:r>
              <a:rPr lang="pl-PL" dirty="0" err="1">
                <a:latin typeface="Times New Roman" pitchFamily="18" charset="0"/>
                <a:cs typeface="Times New Roman" pitchFamily="18" charset="0"/>
              </a:rPr>
              <a:t>Bellarosa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 porażenie wirusem PVY)</a:t>
            </a:r>
          </a:p>
        </p:txBody>
      </p:sp>
    </p:spTree>
    <p:extLst>
      <p:ext uri="{BB962C8B-B14F-4D97-AF65-F5344CB8AC3E}">
        <p14:creationId xmlns:p14="http://schemas.microsoft.com/office/powerpoint/2010/main" val="1704465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zrzut ekranu&#10;&#10;Opis wygenerowany automatycznie">
            <a:extLst>
              <a:ext uri="{FF2B5EF4-FFF2-40B4-BE49-F238E27FC236}">
                <a16:creationId xmlns:a16="http://schemas.microsoft.com/office/drawing/2014/main" id="{55D4DFE1-1EC0-4D66-8D33-63527D3FC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0FD3348B-793B-41A5-833F-0B31247782B3}"/>
              </a:ext>
            </a:extLst>
          </p:cNvPr>
          <p:cNvSpPr/>
          <p:nvPr/>
        </p:nvSpPr>
        <p:spPr>
          <a:xfrm>
            <a:off x="710855" y="2512358"/>
            <a:ext cx="10831788" cy="1299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endParaRPr lang="pl-PL" sz="32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pl-PL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Tytuł 3">
            <a:extLst>
              <a:ext uri="{FF2B5EF4-FFF2-40B4-BE49-F238E27FC236}">
                <a16:creationId xmlns:a16="http://schemas.microsoft.com/office/drawing/2014/main" id="{3D597108-9A16-4525-88F5-5856AB5E1C10}"/>
              </a:ext>
            </a:extLst>
          </p:cNvPr>
          <p:cNvSpPr txBox="1">
            <a:spLocks/>
          </p:cNvSpPr>
          <p:nvPr/>
        </p:nvSpPr>
        <p:spPr>
          <a:xfrm>
            <a:off x="225287" y="642257"/>
            <a:ext cx="4880113" cy="53666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l-PL" sz="2900" b="1" dirty="0">
                <a:latin typeface="Times New Roman" pitchFamily="18" charset="0"/>
                <a:cs typeface="Times New Roman" pitchFamily="18" charset="0"/>
              </a:rPr>
              <a:t>szczep zwyczajny Y⁰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900" dirty="0">
                <a:latin typeface="Times New Roman" pitchFamily="18" charset="0"/>
                <a:cs typeface="Times New Roman" pitchFamily="18" charset="0"/>
              </a:rPr>
              <a:t>wywołuje smugowatość ziemniaka, </a:t>
            </a:r>
          </a:p>
          <a:p>
            <a:pPr marL="342900" indent="-34290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900" dirty="0">
                <a:latin typeface="Times New Roman" pitchFamily="18" charset="0"/>
                <a:cs typeface="Times New Roman" pitchFamily="18" charset="0"/>
              </a:rPr>
              <a:t>w roku zakażenia (porażenie pierwotne) objawem jest mozaika występująca na liściach, na których następnie pojawiają się odcinki zbrunatniałych nerwów oraz nekrotyczne plamki między nerwami </a:t>
            </a:r>
            <a:br>
              <a:rPr lang="pl-PL" sz="1900" dirty="0">
                <a:latin typeface="Times New Roman" pitchFamily="18" charset="0"/>
                <a:cs typeface="Times New Roman" pitchFamily="18" charset="0"/>
              </a:rPr>
            </a:br>
            <a:r>
              <a:rPr lang="pl-PL" sz="1900" dirty="0">
                <a:latin typeface="Times New Roman" pitchFamily="18" charset="0"/>
                <a:cs typeface="Times New Roman" pitchFamily="18" charset="0"/>
              </a:rPr>
              <a:t>(fot. 2), na ogonkach liściowych </a:t>
            </a:r>
            <a:br>
              <a:rPr lang="pl-PL" sz="1900" dirty="0">
                <a:latin typeface="Times New Roman" pitchFamily="18" charset="0"/>
                <a:cs typeface="Times New Roman" pitchFamily="18" charset="0"/>
              </a:rPr>
            </a:br>
            <a:r>
              <a:rPr lang="pl-PL" sz="1900" dirty="0">
                <a:latin typeface="Times New Roman" pitchFamily="18" charset="0"/>
                <a:cs typeface="Times New Roman" pitchFamily="18" charset="0"/>
              </a:rPr>
              <a:t>i łodygach występują brunatne, nekrotyczne smugi, 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900" dirty="0">
                <a:latin typeface="Times New Roman" pitchFamily="18" charset="0"/>
                <a:cs typeface="Times New Roman" pitchFamily="18" charset="0"/>
              </a:rPr>
              <a:t>u roślin wyrosłych z zainfekowanych bulw (porażenie wtórne) objawy są podobne, ale w większym nasileniu. Ponadto liście ulegają skędzierzawieniu (fot. 3), stają się kruche i zasychają.</a:t>
            </a:r>
          </a:p>
        </p:txBody>
      </p:sp>
      <p:pic>
        <p:nvPicPr>
          <p:cNvPr id="12" name="Picture 2" descr="C:\Users\LAB7\Desktop\zdj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3451" y="981529"/>
            <a:ext cx="2982005" cy="4659085"/>
          </a:xfrm>
          <a:prstGeom prst="rect">
            <a:avLst/>
          </a:prstGeom>
          <a:noFill/>
        </p:spPr>
      </p:pic>
      <p:pic>
        <p:nvPicPr>
          <p:cNvPr id="13" name="Picture 3" descr="C:\Users\LAB7\Desktop\zdj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36455" y="825462"/>
            <a:ext cx="2744690" cy="4875984"/>
          </a:xfrm>
          <a:prstGeom prst="rect">
            <a:avLst/>
          </a:prstGeom>
          <a:noFill/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4ED108F3-C933-4026-BCA4-2AA55140F78A}"/>
              </a:ext>
            </a:extLst>
          </p:cNvPr>
          <p:cNvSpPr/>
          <p:nvPr/>
        </p:nvSpPr>
        <p:spPr>
          <a:xfrm>
            <a:off x="8872141" y="5725725"/>
            <a:ext cx="68159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500" dirty="0">
                <a:latin typeface="Times New Roman" pitchFamily="18" charset="0"/>
                <a:cs typeface="Times New Roman" pitchFamily="18" charset="0"/>
              </a:rPr>
              <a:t>Fot. 3 </a:t>
            </a:r>
            <a:endParaRPr lang="pl-PL" sz="1500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7E912564-867F-4BF3-A2B2-B18E6A01BB0E}"/>
              </a:ext>
            </a:extLst>
          </p:cNvPr>
          <p:cNvSpPr/>
          <p:nvPr/>
        </p:nvSpPr>
        <p:spPr>
          <a:xfrm>
            <a:off x="5552282" y="5681789"/>
            <a:ext cx="68159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500" dirty="0">
                <a:latin typeface="Times New Roman" pitchFamily="18" charset="0"/>
                <a:cs typeface="Times New Roman" pitchFamily="18" charset="0"/>
              </a:rPr>
              <a:t>Fot. 2 </a:t>
            </a:r>
            <a:endParaRPr lang="pl-PL" sz="1500" dirty="0"/>
          </a:p>
        </p:txBody>
      </p:sp>
    </p:spTree>
    <p:extLst>
      <p:ext uri="{BB962C8B-B14F-4D97-AF65-F5344CB8AC3E}">
        <p14:creationId xmlns:p14="http://schemas.microsoft.com/office/powerpoint/2010/main" val="1704465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zrzut ekranu&#10;&#10;Opis wygenerowany automatycznie">
            <a:extLst>
              <a:ext uri="{FF2B5EF4-FFF2-40B4-BE49-F238E27FC236}">
                <a16:creationId xmlns:a16="http://schemas.microsoft.com/office/drawing/2014/main" id="{55D4DFE1-1EC0-4D66-8D33-63527D3FC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0FD3348B-793B-41A5-833F-0B31247782B3}"/>
              </a:ext>
            </a:extLst>
          </p:cNvPr>
          <p:cNvSpPr/>
          <p:nvPr/>
        </p:nvSpPr>
        <p:spPr>
          <a:xfrm>
            <a:off x="710855" y="2512358"/>
            <a:ext cx="3589002" cy="1349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endParaRPr lang="pl-PL" sz="32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pl-PL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Tytuł 3">
            <a:extLst>
              <a:ext uri="{FF2B5EF4-FFF2-40B4-BE49-F238E27FC236}">
                <a16:creationId xmlns:a16="http://schemas.microsoft.com/office/drawing/2014/main" id="{3D597108-9A16-4525-88F5-5856AB5E1C10}"/>
              </a:ext>
            </a:extLst>
          </p:cNvPr>
          <p:cNvSpPr txBox="1">
            <a:spLocks/>
          </p:cNvSpPr>
          <p:nvPr/>
        </p:nvSpPr>
        <p:spPr>
          <a:xfrm>
            <a:off x="838200" y="2132856"/>
            <a:ext cx="4996543" cy="3499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304799" y="1480457"/>
            <a:ext cx="531412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l-PL" sz="2900" b="1" dirty="0">
                <a:latin typeface="Times New Roman" pitchFamily="18" charset="0"/>
                <a:cs typeface="Times New Roman" pitchFamily="18" charset="0"/>
              </a:rPr>
              <a:t>szczep nekrotyczny </a:t>
            </a:r>
            <a:r>
              <a:rPr lang="pl-PL" sz="2900" b="1" dirty="0" err="1">
                <a:latin typeface="Times New Roman" pitchFamily="18" charset="0"/>
                <a:cs typeface="Times New Roman" pitchFamily="18" charset="0"/>
              </a:rPr>
              <a:t>Yᴺ</a:t>
            </a:r>
            <a:endParaRPr lang="pl-PL" sz="29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500" dirty="0">
                <a:latin typeface="Times New Roman" pitchFamily="18" charset="0"/>
                <a:cs typeface="Times New Roman" pitchFamily="18" charset="0"/>
              </a:rPr>
              <a:t>wywołuje głównie mozaikę, tzn. zielono-żółte plamy pomiędzy nerwami liścia, jak również zbrunatnienie nerwów po spodniej stronie liści - tzw. jodełka (fot. 4).</a:t>
            </a:r>
          </a:p>
          <a:p>
            <a:pPr algn="just"/>
            <a:endParaRPr lang="pl-PL" sz="25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Symbol zastępczy zawartości 6" descr="zdj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24978" y="1028701"/>
            <a:ext cx="5671457" cy="4800598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97554378-6665-4D3E-AE15-EBA50B808ACC}"/>
              </a:ext>
            </a:extLst>
          </p:cNvPr>
          <p:cNvSpPr/>
          <p:nvPr/>
        </p:nvSpPr>
        <p:spPr>
          <a:xfrm>
            <a:off x="6096000" y="5832398"/>
            <a:ext cx="72968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500" dirty="0">
                <a:latin typeface="Times New Roman" pitchFamily="18" charset="0"/>
                <a:cs typeface="Times New Roman" pitchFamily="18" charset="0"/>
              </a:rPr>
              <a:t>Fot. 4. </a:t>
            </a:r>
            <a:endParaRPr lang="pl-PL" sz="1500" dirty="0"/>
          </a:p>
        </p:txBody>
      </p:sp>
    </p:spTree>
    <p:extLst>
      <p:ext uri="{BB962C8B-B14F-4D97-AF65-F5344CB8AC3E}">
        <p14:creationId xmlns:p14="http://schemas.microsoft.com/office/powerpoint/2010/main" val="1704465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zrzut ekranu&#10;&#10;Opis wygenerowany automatycznie">
            <a:extLst>
              <a:ext uri="{FF2B5EF4-FFF2-40B4-BE49-F238E27FC236}">
                <a16:creationId xmlns:a16="http://schemas.microsoft.com/office/drawing/2014/main" id="{55D4DFE1-1EC0-4D66-8D33-63527D3FC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0FD3348B-793B-41A5-833F-0B31247782B3}"/>
              </a:ext>
            </a:extLst>
          </p:cNvPr>
          <p:cNvSpPr/>
          <p:nvPr/>
        </p:nvSpPr>
        <p:spPr>
          <a:xfrm>
            <a:off x="536441" y="1547666"/>
            <a:ext cx="4332513" cy="3074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l-PL" sz="2900" b="1" dirty="0">
                <a:latin typeface="Times New Roman" pitchFamily="18" charset="0"/>
                <a:cs typeface="Times New Roman" pitchFamily="18" charset="0"/>
              </a:rPr>
              <a:t>szczep Y</a:t>
            </a:r>
            <a:r>
              <a:rPr lang="pl-PL" sz="2900" b="1" baseline="30000" dirty="0">
                <a:latin typeface="Times New Roman" pitchFamily="18" charset="0"/>
                <a:cs typeface="Times New Roman" pitchFamily="18" charset="0"/>
              </a:rPr>
              <a:t>C</a:t>
            </a:r>
            <a:endParaRPr lang="pl-PL" sz="2900" baseline="30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600" dirty="0">
                <a:latin typeface="Times New Roman" pitchFamily="18" charset="0"/>
                <a:cs typeface="Times New Roman" pitchFamily="18" charset="0"/>
              </a:rPr>
              <a:t>powoduje nekrotyczne smugi i plamy po obu stronach liści (fot. 5, 6).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600" dirty="0">
                <a:latin typeface="Times New Roman" pitchFamily="18" charset="0"/>
                <a:cs typeface="Times New Roman" pitchFamily="18" charset="0"/>
              </a:rPr>
              <a:t>na niektórych odmianach występuje tylko mozaika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pl-PL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0" name="Symbol zastępczy zawartości 7" descr="zd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05394" y="1128939"/>
            <a:ext cx="3035840" cy="4351338"/>
          </a:xfrm>
          <a:prstGeom prst="rect">
            <a:avLst/>
          </a:prstGeom>
        </p:spPr>
      </p:pic>
      <p:pic>
        <p:nvPicPr>
          <p:cNvPr id="11" name="Picture 3" descr="C:\Users\LAB7\Desktop\zdj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7944" y="988710"/>
            <a:ext cx="3374570" cy="4811486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04AD2A82-BC18-488D-A718-206CAAB2B38B}"/>
              </a:ext>
            </a:extLst>
          </p:cNvPr>
          <p:cNvSpPr/>
          <p:nvPr/>
        </p:nvSpPr>
        <p:spPr>
          <a:xfrm>
            <a:off x="8824345" y="5800196"/>
            <a:ext cx="80983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500" dirty="0">
                <a:latin typeface="Times New Roman" pitchFamily="18" charset="0"/>
                <a:cs typeface="Times New Roman" pitchFamily="18" charset="0"/>
              </a:rPr>
              <a:t>(Fot. 6) </a:t>
            </a:r>
            <a:endParaRPr lang="pl-PL" sz="1500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7810484A-96D1-4CB5-9F6A-E2C6BFA33521}"/>
              </a:ext>
            </a:extLst>
          </p:cNvPr>
          <p:cNvSpPr/>
          <p:nvPr/>
        </p:nvSpPr>
        <p:spPr>
          <a:xfrm>
            <a:off x="5405394" y="5541059"/>
            <a:ext cx="80983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500" dirty="0">
                <a:latin typeface="Times New Roman" pitchFamily="18" charset="0"/>
                <a:cs typeface="Times New Roman" pitchFamily="18" charset="0"/>
              </a:rPr>
              <a:t>(Fot. 5) </a:t>
            </a:r>
            <a:endParaRPr lang="pl-PL" sz="1500" dirty="0"/>
          </a:p>
        </p:txBody>
      </p:sp>
    </p:spTree>
    <p:extLst>
      <p:ext uri="{BB962C8B-B14F-4D97-AF65-F5344CB8AC3E}">
        <p14:creationId xmlns:p14="http://schemas.microsoft.com/office/powerpoint/2010/main" val="1704465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zrzut ekranu&#10;&#10;Opis wygenerowany automatycznie">
            <a:extLst>
              <a:ext uri="{FF2B5EF4-FFF2-40B4-BE49-F238E27FC236}">
                <a16:creationId xmlns:a16="http://schemas.microsoft.com/office/drawing/2014/main" id="{55D4DFE1-1EC0-4D66-8D33-63527D3FC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1514"/>
            <a:ext cx="12192000" cy="6858000"/>
          </a:xfr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0FD3348B-793B-41A5-833F-0B31247782B3}"/>
              </a:ext>
            </a:extLst>
          </p:cNvPr>
          <p:cNvSpPr/>
          <p:nvPr/>
        </p:nvSpPr>
        <p:spPr>
          <a:xfrm>
            <a:off x="710855" y="2512358"/>
            <a:ext cx="10831788" cy="1299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endParaRPr lang="pl-PL" sz="32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pl-PL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Tytuł 3">
            <a:extLst>
              <a:ext uri="{FF2B5EF4-FFF2-40B4-BE49-F238E27FC236}">
                <a16:creationId xmlns:a16="http://schemas.microsoft.com/office/drawing/2014/main" id="{3D597108-9A16-4525-88F5-5856AB5E1C10}"/>
              </a:ext>
            </a:extLst>
          </p:cNvPr>
          <p:cNvSpPr txBox="1">
            <a:spLocks/>
          </p:cNvSpPr>
          <p:nvPr/>
        </p:nvSpPr>
        <p:spPr>
          <a:xfrm>
            <a:off x="710855" y="978295"/>
            <a:ext cx="4971489" cy="40755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pl-PL" sz="3000" b="1" dirty="0">
                <a:latin typeface="Times New Roman" pitchFamily="18" charset="0"/>
                <a:cs typeface="Times New Roman" pitchFamily="18" charset="0"/>
              </a:rPr>
              <a:t>szczepy Y</a:t>
            </a:r>
            <a:r>
              <a:rPr lang="pl-PL" sz="3000" b="1" baseline="30000" dirty="0">
                <a:latin typeface="Times New Roman" pitchFamily="18" charset="0"/>
                <a:cs typeface="Times New Roman" pitchFamily="18" charset="0"/>
              </a:rPr>
              <a:t>NTN </a:t>
            </a:r>
            <a:r>
              <a:rPr lang="pl-PL" sz="3000" b="1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pl-PL" sz="3000" b="1" dirty="0" err="1">
                <a:latin typeface="Times New Roman" pitchFamily="18" charset="0"/>
                <a:cs typeface="Times New Roman" pitchFamily="18" charset="0"/>
              </a:rPr>
              <a:t>YᴺWi</a:t>
            </a:r>
            <a:endParaRPr lang="pl-PL" sz="30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3000" dirty="0">
                <a:latin typeface="Times New Roman" pitchFamily="18" charset="0"/>
                <a:cs typeface="Times New Roman" pitchFamily="18" charset="0"/>
              </a:rPr>
              <a:t>wywołują pstrość (mozaikę) liści o takich samych objawach jak szczep Yᴺ.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3000" dirty="0">
                <a:latin typeface="Times New Roman" pitchFamily="18" charset="0"/>
                <a:cs typeface="Times New Roman" pitchFamily="18" charset="0"/>
              </a:rPr>
              <a:t>Ponadto szczep Y</a:t>
            </a:r>
            <a:r>
              <a:rPr lang="pl-PL" sz="3000" baseline="30000" dirty="0">
                <a:latin typeface="Times New Roman" pitchFamily="18" charset="0"/>
                <a:cs typeface="Times New Roman" pitchFamily="18" charset="0"/>
              </a:rPr>
              <a:t>NTN </a:t>
            </a:r>
            <a:r>
              <a:rPr lang="pl-PL" sz="3000" dirty="0">
                <a:latin typeface="Times New Roman" pitchFamily="18" charset="0"/>
                <a:cs typeface="Times New Roman" pitchFamily="18" charset="0"/>
              </a:rPr>
              <a:t> wytwarza  u niektórych odmian brunatne pierścienie na bulwach (fot. 7) </a:t>
            </a:r>
          </a:p>
        </p:txBody>
      </p:sp>
      <p:pic>
        <p:nvPicPr>
          <p:cNvPr id="8" name="Symbol zastępczy zawartości 6" descr="zdj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9657" y="587828"/>
            <a:ext cx="4114800" cy="5203372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1427BB7D-9D9B-4EDF-8B65-08E685DFDA79}"/>
              </a:ext>
            </a:extLst>
          </p:cNvPr>
          <p:cNvSpPr/>
          <p:nvPr/>
        </p:nvSpPr>
        <p:spPr>
          <a:xfrm>
            <a:off x="6509657" y="5791200"/>
            <a:ext cx="80983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500" dirty="0">
                <a:latin typeface="Times New Roman" pitchFamily="18" charset="0"/>
                <a:cs typeface="Times New Roman" pitchFamily="18" charset="0"/>
              </a:rPr>
              <a:t>(Fot. 7) </a:t>
            </a:r>
            <a:endParaRPr lang="pl-PL" sz="1500" dirty="0"/>
          </a:p>
        </p:txBody>
      </p:sp>
    </p:spTree>
    <p:extLst>
      <p:ext uri="{BB962C8B-B14F-4D97-AF65-F5344CB8AC3E}">
        <p14:creationId xmlns:p14="http://schemas.microsoft.com/office/powerpoint/2010/main" val="1704465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zrzut ekranu&#10;&#10;Opis wygenerowany automatycznie">
            <a:extLst>
              <a:ext uri="{FF2B5EF4-FFF2-40B4-BE49-F238E27FC236}">
                <a16:creationId xmlns:a16="http://schemas.microsoft.com/office/drawing/2014/main" id="{55D4DFE1-1EC0-4D66-8D33-63527D3FC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0FD3348B-793B-41A5-833F-0B31247782B3}"/>
              </a:ext>
            </a:extLst>
          </p:cNvPr>
          <p:cNvSpPr/>
          <p:nvPr/>
        </p:nvSpPr>
        <p:spPr>
          <a:xfrm>
            <a:off x="710855" y="2512358"/>
            <a:ext cx="10831788" cy="1299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endParaRPr lang="pl-PL" sz="32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pl-PL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Tytuł 3">
            <a:extLst>
              <a:ext uri="{FF2B5EF4-FFF2-40B4-BE49-F238E27FC236}">
                <a16:creationId xmlns:a16="http://schemas.microsoft.com/office/drawing/2014/main" id="{3D597108-9A16-4525-88F5-5856AB5E1C10}"/>
              </a:ext>
            </a:extLst>
          </p:cNvPr>
          <p:cNvSpPr txBox="1">
            <a:spLocks/>
          </p:cNvSpPr>
          <p:nvPr/>
        </p:nvSpPr>
        <p:spPr>
          <a:xfrm>
            <a:off x="467899" y="1480458"/>
            <a:ext cx="6259473" cy="457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Rodzina: </a:t>
            </a:r>
            <a:r>
              <a:rPr lang="pl-PL" i="1" dirty="0" err="1">
                <a:latin typeface="Times New Roman" pitchFamily="18" charset="0"/>
                <a:cs typeface="Times New Roman" pitchFamily="18" charset="0"/>
              </a:rPr>
              <a:t>Potyviridae</a:t>
            </a:r>
            <a:endParaRPr lang="pl-PL" i="1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Rodzaj: </a:t>
            </a:r>
            <a:r>
              <a:rPr lang="pl-PL" i="1" dirty="0" err="1">
                <a:latin typeface="Times New Roman" pitchFamily="18" charset="0"/>
                <a:cs typeface="Times New Roman" pitchFamily="18" charset="0"/>
              </a:rPr>
              <a:t>Potyvirus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4200" dirty="0">
                <a:latin typeface="Times New Roman" pitchFamily="18" charset="0"/>
                <a:cs typeface="Times New Roman" pitchFamily="18" charset="0"/>
              </a:rPr>
              <a:t>Wirus PLRV powoduje liściozwój ziemniaka, przyczyniając się do zmniejszenia plonu nawet 80-90%. </a:t>
            </a:r>
          </a:p>
          <a:p>
            <a:pPr marL="571500" indent="-57150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4200" dirty="0">
                <a:latin typeface="Times New Roman" pitchFamily="18" charset="0"/>
                <a:cs typeface="Times New Roman" pitchFamily="18" charset="0"/>
              </a:rPr>
              <a:t>Wirus przenoszony jest przez mszyce, </a:t>
            </a:r>
            <a:br>
              <a:rPr lang="pl-PL" sz="4200" dirty="0">
                <a:latin typeface="Times New Roman" pitchFamily="18" charset="0"/>
                <a:cs typeface="Times New Roman" pitchFamily="18" charset="0"/>
              </a:rPr>
            </a:br>
            <a:r>
              <a:rPr lang="pl-PL" sz="4200" dirty="0">
                <a:latin typeface="Times New Roman" pitchFamily="18" charset="0"/>
                <a:cs typeface="Times New Roman" pitchFamily="18" charset="0"/>
              </a:rPr>
              <a:t>w sposób trwały tj. raz zakażona mszyca przenosi wirus przez całe życie. </a:t>
            </a:r>
          </a:p>
          <a:p>
            <a:pPr marL="571500" indent="-5715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4200" dirty="0">
                <a:latin typeface="Times New Roman" pitchFamily="18" charset="0"/>
                <a:cs typeface="Times New Roman" pitchFamily="18" charset="0"/>
              </a:rPr>
              <a:t>W związku z tym, że na plantacjach nasiennych mszyce są systematycznie niszczone, występowanie wirusa zostało bardzo mocno ograniczone. </a:t>
            </a:r>
          </a:p>
        </p:txBody>
      </p:sp>
      <p:pic>
        <p:nvPicPr>
          <p:cNvPr id="8" name="Symbol zastępczy zawartości 6" descr="zdj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52809" y="892629"/>
            <a:ext cx="4732790" cy="5159828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554038" y="802688"/>
            <a:ext cx="64987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latin typeface="Times New Roman" pitchFamily="18" charset="0"/>
                <a:cs typeface="Times New Roman" pitchFamily="18" charset="0"/>
              </a:rPr>
              <a:t>PLRV- (ang. </a:t>
            </a:r>
            <a:r>
              <a:rPr lang="pl-PL" sz="2800" b="1" dirty="0" err="1">
                <a:latin typeface="Times New Roman" pitchFamily="18" charset="0"/>
                <a:cs typeface="Times New Roman" pitchFamily="18" charset="0"/>
              </a:rPr>
              <a:t>Potato</a:t>
            </a:r>
            <a:r>
              <a:rPr lang="pl-PL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800" b="1" dirty="0" err="1">
                <a:latin typeface="Times New Roman" pitchFamily="18" charset="0"/>
                <a:cs typeface="Times New Roman" pitchFamily="18" charset="0"/>
              </a:rPr>
              <a:t>leaf</a:t>
            </a:r>
            <a:r>
              <a:rPr lang="pl-PL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800" b="1" dirty="0" err="1">
                <a:latin typeface="Times New Roman" pitchFamily="18" charset="0"/>
                <a:cs typeface="Times New Roman" pitchFamily="18" charset="0"/>
              </a:rPr>
              <a:t>roll</a:t>
            </a:r>
            <a:r>
              <a:rPr lang="pl-PL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800" b="1" dirty="0" err="1">
                <a:latin typeface="Times New Roman" pitchFamily="18" charset="0"/>
                <a:cs typeface="Times New Roman" pitchFamily="18" charset="0"/>
              </a:rPr>
              <a:t>virus</a:t>
            </a:r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05CFB8FD-640A-4443-8319-202ACD9F7CF6}"/>
              </a:ext>
            </a:extLst>
          </p:cNvPr>
          <p:cNvSpPr/>
          <p:nvPr/>
        </p:nvSpPr>
        <p:spPr>
          <a:xfrm>
            <a:off x="7002453" y="6132063"/>
            <a:ext cx="80983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500" dirty="0">
                <a:latin typeface="Times New Roman" pitchFamily="18" charset="0"/>
                <a:cs typeface="Times New Roman" pitchFamily="18" charset="0"/>
              </a:rPr>
              <a:t>(Fot. 8) </a:t>
            </a:r>
            <a:endParaRPr lang="pl-PL" sz="1500" dirty="0"/>
          </a:p>
        </p:txBody>
      </p:sp>
    </p:spTree>
    <p:extLst>
      <p:ext uri="{BB962C8B-B14F-4D97-AF65-F5344CB8AC3E}">
        <p14:creationId xmlns:p14="http://schemas.microsoft.com/office/powerpoint/2010/main" val="1704465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zrzut ekranu&#10;&#10;Opis wygenerowany automatycznie">
            <a:extLst>
              <a:ext uri="{FF2B5EF4-FFF2-40B4-BE49-F238E27FC236}">
                <a16:creationId xmlns:a16="http://schemas.microsoft.com/office/drawing/2014/main" id="{55D4DFE1-1EC0-4D66-8D33-63527D3FC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0FD3348B-793B-41A5-833F-0B31247782B3}"/>
              </a:ext>
            </a:extLst>
          </p:cNvPr>
          <p:cNvSpPr/>
          <p:nvPr/>
        </p:nvSpPr>
        <p:spPr>
          <a:xfrm>
            <a:off x="710855" y="2512358"/>
            <a:ext cx="10831788" cy="1299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endParaRPr lang="pl-PL" sz="32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pl-PL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Tytuł 3">
            <a:extLst>
              <a:ext uri="{FF2B5EF4-FFF2-40B4-BE49-F238E27FC236}">
                <a16:creationId xmlns:a16="http://schemas.microsoft.com/office/drawing/2014/main" id="{3D597108-9A16-4525-88F5-5856AB5E1C10}"/>
              </a:ext>
            </a:extLst>
          </p:cNvPr>
          <p:cNvSpPr txBox="1">
            <a:spLocks/>
          </p:cNvSpPr>
          <p:nvPr/>
        </p:nvSpPr>
        <p:spPr>
          <a:xfrm>
            <a:off x="838200" y="2132856"/>
            <a:ext cx="5617029" cy="3499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163761" y="870857"/>
            <a:ext cx="6019325" cy="703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l-PL" sz="2800" b="1" dirty="0">
                <a:latin typeface="Times New Roman" pitchFamily="18" charset="0"/>
                <a:cs typeface="Times New Roman" pitchFamily="18" charset="0"/>
              </a:rPr>
              <a:t>PLRV- rozwój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PLRV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 zimuje głównie na bulwach pochodzących </a:t>
            </a:r>
            <a:br>
              <a:rPr lang="pl-PL" sz="2000" dirty="0"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z porażonych roślin. Z bulw tych po wysadzeniu wyrastają rośliny, które są źródłem pierwotnej infekcji. 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W sezonie jedynym sposobem rozprzestrzeniania się wirusa jest przenoszenie przez mszyce.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W przeciwieństwie do pozostałych wirusów, 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PLRV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 jest wirusem 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trwałym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krążeniowym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. Pierwsze określenie wynika z tego, że mszyca która nabyła PLRV jest jego wektorem przez całe swoje życie. </a:t>
            </a:r>
            <a:br>
              <a:rPr lang="pl-PL" sz="2000" dirty="0"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Drugi termin oznacza to, że PLRV jest pobierany wraz z sokiem z wiązki przewodzącej do układu pokarmowego mszycy skąd wraz ze śliną może być przekazywany kolejnym roślinom. </a:t>
            </a:r>
          </a:p>
          <a:p>
            <a:pPr algn="just"/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LAB7\AppData\Local\Microsoft\Windows\Temporary Internet Files\Content.Outlook\JFT56ID5\PLRV zd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4372" y="870857"/>
            <a:ext cx="5673867" cy="5170712"/>
          </a:xfrm>
          <a:prstGeom prst="rect">
            <a:avLst/>
          </a:prstGeom>
          <a:noFill/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9C1BA826-7832-4FB1-A59D-FF8A416F04B0}"/>
              </a:ext>
            </a:extLst>
          </p:cNvPr>
          <p:cNvSpPr/>
          <p:nvPr/>
        </p:nvSpPr>
        <p:spPr>
          <a:xfrm>
            <a:off x="6455229" y="6083504"/>
            <a:ext cx="80983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500" dirty="0">
                <a:latin typeface="Times New Roman" pitchFamily="18" charset="0"/>
                <a:cs typeface="Times New Roman" pitchFamily="18" charset="0"/>
              </a:rPr>
              <a:t>(Fot. 9) </a:t>
            </a:r>
            <a:endParaRPr lang="pl-PL" sz="1500" dirty="0"/>
          </a:p>
        </p:txBody>
      </p:sp>
    </p:spTree>
    <p:extLst>
      <p:ext uri="{BB962C8B-B14F-4D97-AF65-F5344CB8AC3E}">
        <p14:creationId xmlns:p14="http://schemas.microsoft.com/office/powerpoint/2010/main" val="1704465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zrzut ekranu&#10;&#10;Opis wygenerowany automatycznie">
            <a:extLst>
              <a:ext uri="{FF2B5EF4-FFF2-40B4-BE49-F238E27FC236}">
                <a16:creationId xmlns:a16="http://schemas.microsoft.com/office/drawing/2014/main" id="{55D4DFE1-1EC0-4D66-8D33-63527D3FC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0FD3348B-793B-41A5-833F-0B31247782B3}"/>
              </a:ext>
            </a:extLst>
          </p:cNvPr>
          <p:cNvSpPr/>
          <p:nvPr/>
        </p:nvSpPr>
        <p:spPr>
          <a:xfrm>
            <a:off x="710855" y="2512358"/>
            <a:ext cx="10831788" cy="1299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endParaRPr lang="pl-PL" sz="32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pl-PL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Tytuł 3">
            <a:extLst>
              <a:ext uri="{FF2B5EF4-FFF2-40B4-BE49-F238E27FC236}">
                <a16:creationId xmlns:a16="http://schemas.microsoft.com/office/drawing/2014/main" id="{3D597108-9A16-4525-88F5-5856AB5E1C10}"/>
              </a:ext>
            </a:extLst>
          </p:cNvPr>
          <p:cNvSpPr txBox="1">
            <a:spLocks/>
          </p:cNvSpPr>
          <p:nvPr/>
        </p:nvSpPr>
        <p:spPr>
          <a:xfrm>
            <a:off x="172278" y="772885"/>
            <a:ext cx="7555252" cy="52251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pl-PL" sz="11200" b="1" dirty="0">
                <a:latin typeface="Times New Roman" pitchFamily="18" charset="0"/>
                <a:cs typeface="Times New Roman" pitchFamily="18" charset="0"/>
              </a:rPr>
              <a:t>PLRV – objawy</a:t>
            </a:r>
          </a:p>
          <a:p>
            <a:pPr algn="just">
              <a:lnSpc>
                <a:spcPct val="120000"/>
              </a:lnSpc>
            </a:pPr>
            <a:endParaRPr lang="pl-PL" sz="3200" b="1" dirty="0"/>
          </a:p>
          <a:p>
            <a:pPr marL="571500" indent="-57150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7600" dirty="0">
                <a:latin typeface="Times New Roman" pitchFamily="18" charset="0"/>
                <a:cs typeface="Times New Roman" pitchFamily="18" charset="0"/>
              </a:rPr>
              <a:t>Objawy liściozwoju wtórnego występują na roślinach wyrosłych</a:t>
            </a:r>
            <a:br>
              <a:rPr lang="pl-PL" sz="7600" dirty="0">
                <a:latin typeface="Times New Roman" pitchFamily="18" charset="0"/>
                <a:cs typeface="Times New Roman" pitchFamily="18" charset="0"/>
              </a:rPr>
            </a:br>
            <a:r>
              <a:rPr lang="pl-PL" sz="7600" dirty="0">
                <a:latin typeface="Times New Roman" pitchFamily="18" charset="0"/>
                <a:cs typeface="Times New Roman" pitchFamily="18" charset="0"/>
              </a:rPr>
              <a:t>z sadzeniaków  porażonych wirusem i są bardzo wyraźne. Rośliny te słabiej rosną, są karłowe i </a:t>
            </a:r>
            <a:r>
              <a:rPr lang="pl-PL" sz="7600" dirty="0" err="1">
                <a:latin typeface="Times New Roman" pitchFamily="18" charset="0"/>
                <a:cs typeface="Times New Roman" pitchFamily="18" charset="0"/>
              </a:rPr>
              <a:t>chlorotyczne</a:t>
            </a:r>
            <a:r>
              <a:rPr lang="pl-PL" sz="7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571500" indent="-57150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7600" dirty="0">
                <a:latin typeface="Times New Roman" pitchFamily="18" charset="0"/>
                <a:cs typeface="Times New Roman" pitchFamily="18" charset="0"/>
              </a:rPr>
              <a:t>Liście począwszy od dołu, zwijają się brzegami ku górze, są grubsze, sztywne i skórzaste, a ich barwa staje się jasnozielona lub żółta. </a:t>
            </a:r>
          </a:p>
          <a:p>
            <a:pPr marL="571500" indent="-57150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7600" dirty="0">
                <a:latin typeface="Times New Roman" pitchFamily="18" charset="0"/>
                <a:cs typeface="Times New Roman" pitchFamily="18" charset="0"/>
              </a:rPr>
              <a:t>Po ich spodniej stronie widoczne są fioletowe przebarwienia spowodowane gromadzeniem się </a:t>
            </a:r>
            <a:r>
              <a:rPr lang="pl-PL" sz="7600" dirty="0" err="1">
                <a:latin typeface="Times New Roman" pitchFamily="18" charset="0"/>
                <a:cs typeface="Times New Roman" pitchFamily="18" charset="0"/>
              </a:rPr>
              <a:t>antocjanów</a:t>
            </a:r>
            <a:r>
              <a:rPr lang="pl-PL" sz="7600" dirty="0">
                <a:latin typeface="Times New Roman" pitchFamily="18" charset="0"/>
                <a:cs typeface="Times New Roman" pitchFamily="18" charset="0"/>
              </a:rPr>
              <a:t> (brzegi liści zamierają).</a:t>
            </a:r>
          </a:p>
          <a:p>
            <a:pPr marL="571500" indent="-57150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7600" dirty="0">
                <a:latin typeface="Times New Roman" pitchFamily="18" charset="0"/>
                <a:cs typeface="Times New Roman" pitchFamily="18" charset="0"/>
              </a:rPr>
              <a:t>Po przekrojeniu ogonków liściowych, łodyg lub bulw widoczna jest nekroza rurek sitowych  w postaci brunatnych przebarwień (fot. 10). </a:t>
            </a:r>
          </a:p>
          <a:p>
            <a:pPr marL="571500" indent="-57150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7600" dirty="0">
                <a:latin typeface="Times New Roman" pitchFamily="18" charset="0"/>
                <a:cs typeface="Times New Roman" pitchFamily="18" charset="0"/>
              </a:rPr>
              <a:t>Sztywność liści spowodowana jest gromadzeniem asymilatów </a:t>
            </a:r>
            <a:br>
              <a:rPr lang="pl-PL" sz="7600" dirty="0">
                <a:latin typeface="Times New Roman" pitchFamily="18" charset="0"/>
                <a:cs typeface="Times New Roman" pitchFamily="18" charset="0"/>
              </a:rPr>
            </a:br>
            <a:r>
              <a:rPr lang="pl-PL" sz="7600" dirty="0">
                <a:latin typeface="Times New Roman" pitchFamily="18" charset="0"/>
                <a:cs typeface="Times New Roman" pitchFamily="18" charset="0"/>
              </a:rPr>
              <a:t>w liściach, które nie mogą być przetransportowane do bulw </a:t>
            </a:r>
            <a:br>
              <a:rPr lang="pl-PL" sz="7600" dirty="0">
                <a:latin typeface="Times New Roman" pitchFamily="18" charset="0"/>
                <a:cs typeface="Times New Roman" pitchFamily="18" charset="0"/>
              </a:rPr>
            </a:br>
            <a:r>
              <a:rPr lang="pl-PL" sz="7600" dirty="0">
                <a:latin typeface="Times New Roman" pitchFamily="18" charset="0"/>
                <a:cs typeface="Times New Roman" pitchFamily="18" charset="0"/>
              </a:rPr>
              <a:t>z powodu zamierania łyka. </a:t>
            </a:r>
          </a:p>
          <a:p>
            <a:pPr marL="571500" indent="-5715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7600" dirty="0">
                <a:latin typeface="Times New Roman" pitchFamily="18" charset="0"/>
                <a:cs typeface="Times New Roman" pitchFamily="18" charset="0"/>
              </a:rPr>
              <a:t>Porażone wirusem bulwy mogą wytwarzać nitkowate kiełki</a:t>
            </a:r>
            <a:r>
              <a:rPr lang="pl-PL" sz="7600" dirty="0"/>
              <a:t>.</a:t>
            </a:r>
            <a:r>
              <a:rPr lang="pl-PL" sz="8000" dirty="0"/>
              <a:t> </a:t>
            </a:r>
          </a:p>
        </p:txBody>
      </p:sp>
      <p:pic>
        <p:nvPicPr>
          <p:cNvPr id="8" name="Symbol zastępczy zawartości 6" descr="zdj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9810" y="1215911"/>
            <a:ext cx="4119910" cy="4426178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26F5DD84-FC52-4C33-8B94-76B5BD511D5A}"/>
              </a:ext>
            </a:extLst>
          </p:cNvPr>
          <p:cNvSpPr/>
          <p:nvPr/>
        </p:nvSpPr>
        <p:spPr>
          <a:xfrm>
            <a:off x="7899808" y="5703925"/>
            <a:ext cx="90601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500" dirty="0">
                <a:latin typeface="Times New Roman" pitchFamily="18" charset="0"/>
                <a:cs typeface="Times New Roman" pitchFamily="18" charset="0"/>
              </a:rPr>
              <a:t>(Fot. 10) </a:t>
            </a:r>
            <a:endParaRPr lang="pl-PL" sz="1500" dirty="0"/>
          </a:p>
        </p:txBody>
      </p:sp>
    </p:spTree>
    <p:extLst>
      <p:ext uri="{BB962C8B-B14F-4D97-AF65-F5344CB8AC3E}">
        <p14:creationId xmlns:p14="http://schemas.microsoft.com/office/powerpoint/2010/main" val="1704465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zrzut ekranu&#10;&#10;Opis wygenerowany automatycznie">
            <a:extLst>
              <a:ext uri="{FF2B5EF4-FFF2-40B4-BE49-F238E27FC236}">
                <a16:creationId xmlns:a16="http://schemas.microsoft.com/office/drawing/2014/main" id="{55D4DFE1-1EC0-4D66-8D33-63527D3FC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0FD3348B-793B-41A5-833F-0B31247782B3}"/>
              </a:ext>
            </a:extLst>
          </p:cNvPr>
          <p:cNvSpPr/>
          <p:nvPr/>
        </p:nvSpPr>
        <p:spPr>
          <a:xfrm>
            <a:off x="710855" y="2512358"/>
            <a:ext cx="10831788" cy="1299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endParaRPr lang="pl-PL" sz="32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pl-PL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Tytuł 3">
            <a:extLst>
              <a:ext uri="{FF2B5EF4-FFF2-40B4-BE49-F238E27FC236}">
                <a16:creationId xmlns:a16="http://schemas.microsoft.com/office/drawing/2014/main" id="{3D597108-9A16-4525-88F5-5856AB5E1C10}"/>
              </a:ext>
            </a:extLst>
          </p:cNvPr>
          <p:cNvSpPr txBox="1">
            <a:spLocks/>
          </p:cNvSpPr>
          <p:nvPr/>
        </p:nvSpPr>
        <p:spPr>
          <a:xfrm>
            <a:off x="838200" y="2132856"/>
            <a:ext cx="5562600" cy="3499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278297" y="892629"/>
            <a:ext cx="6454282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l-PL" sz="2800" b="1" dirty="0">
                <a:latin typeface="Times New Roman" pitchFamily="18" charset="0"/>
                <a:cs typeface="Times New Roman" pitchFamily="18" charset="0"/>
              </a:rPr>
              <a:t>PVM -  (ang. </a:t>
            </a:r>
            <a:r>
              <a:rPr lang="pl-PL" sz="2800" b="1" dirty="0" err="1">
                <a:latin typeface="Times New Roman" pitchFamily="18" charset="0"/>
                <a:cs typeface="Times New Roman" pitchFamily="18" charset="0"/>
              </a:rPr>
              <a:t>Potato</a:t>
            </a:r>
            <a:r>
              <a:rPr lang="pl-PL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800" b="1" dirty="0" err="1">
                <a:latin typeface="Times New Roman" pitchFamily="18" charset="0"/>
                <a:cs typeface="Times New Roman" pitchFamily="18" charset="0"/>
              </a:rPr>
              <a:t>virus</a:t>
            </a:r>
            <a:r>
              <a:rPr lang="pl-PL" sz="2800" b="1" dirty="0">
                <a:latin typeface="Times New Roman" pitchFamily="18" charset="0"/>
                <a:cs typeface="Times New Roman" pitchFamily="18" charset="0"/>
              </a:rPr>
              <a:t> M) </a:t>
            </a:r>
            <a:br>
              <a:rPr lang="pl-PL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pl-PL" sz="2800" b="1" dirty="0">
                <a:latin typeface="Times New Roman" pitchFamily="18" charset="0"/>
                <a:cs typeface="Times New Roman" pitchFamily="18" charset="0"/>
              </a:rPr>
              <a:t>– Wirus M ziemniaka</a:t>
            </a:r>
          </a:p>
          <a:p>
            <a:r>
              <a:rPr lang="pl-PL" sz="2300" dirty="0">
                <a:latin typeface="Times New Roman" pitchFamily="18" charset="0"/>
                <a:cs typeface="Times New Roman" pitchFamily="18" charset="0"/>
              </a:rPr>
              <a:t>Rodzina: </a:t>
            </a:r>
            <a:r>
              <a:rPr lang="pl-PL" sz="2300" i="1" dirty="0" err="1">
                <a:latin typeface="Times New Roman" pitchFamily="18" charset="0"/>
                <a:cs typeface="Times New Roman" pitchFamily="18" charset="0"/>
              </a:rPr>
              <a:t>Potyviridae</a:t>
            </a:r>
            <a:endParaRPr lang="pl-PL" sz="2300" i="1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</a:pPr>
            <a:r>
              <a:rPr lang="pl-PL" sz="2300" dirty="0">
                <a:latin typeface="Times New Roman" pitchFamily="18" charset="0"/>
                <a:cs typeface="Times New Roman" pitchFamily="18" charset="0"/>
              </a:rPr>
              <a:t>Rodzaj: </a:t>
            </a:r>
            <a:r>
              <a:rPr lang="pl-PL" sz="2300" i="1" dirty="0" err="1">
                <a:latin typeface="Times New Roman" pitchFamily="18" charset="0"/>
                <a:cs typeface="Times New Roman" pitchFamily="18" charset="0"/>
              </a:rPr>
              <a:t>Potyvirus</a:t>
            </a:r>
            <a:endParaRPr lang="pl-PL" sz="28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latin typeface="Times New Roman" pitchFamily="18" charset="0"/>
                <a:cs typeface="Times New Roman" pitchFamily="18" charset="0"/>
              </a:rPr>
              <a:t>Choroba występuje powszechnie na plantacjach ziemniaków.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latin typeface="Times New Roman" pitchFamily="18" charset="0"/>
                <a:cs typeface="Times New Roman" pitchFamily="18" charset="0"/>
              </a:rPr>
              <a:t>Wirus PVM na ogół powoduje obniżenie plonu bulw o 5-10%, a w skrajnych przypadkach straty sięgają nawet  40-70%.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200" dirty="0">
                <a:latin typeface="Times New Roman" pitchFamily="18" charset="0"/>
                <a:cs typeface="Times New Roman" pitchFamily="18" charset="0"/>
              </a:rPr>
              <a:t>W zależności od odmiany ziemniaka </a:t>
            </a:r>
            <a:br>
              <a:rPr lang="pl-PL" sz="2200" dirty="0">
                <a:latin typeface="Times New Roman" pitchFamily="18" charset="0"/>
                <a:cs typeface="Times New Roman" pitchFamily="18" charset="0"/>
              </a:rPr>
            </a:br>
            <a:r>
              <a:rPr lang="pl-PL" sz="2200" dirty="0">
                <a:latin typeface="Times New Roman" pitchFamily="18" charset="0"/>
                <a:cs typeface="Times New Roman" pitchFamily="18" charset="0"/>
              </a:rPr>
              <a:t>i szczepu wirusa PVM może powodować mniej lub bardziej wyraziste objawy. </a:t>
            </a:r>
          </a:p>
        </p:txBody>
      </p:sp>
      <p:pic>
        <p:nvPicPr>
          <p:cNvPr id="10" name="Symbol zastępczy zawartości 6" descr="zdj 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70914" y="903514"/>
            <a:ext cx="5268685" cy="4822372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CC1E71D3-740D-477C-A03E-79CB35C21D8C}"/>
              </a:ext>
            </a:extLst>
          </p:cNvPr>
          <p:cNvSpPr/>
          <p:nvPr/>
        </p:nvSpPr>
        <p:spPr>
          <a:xfrm>
            <a:off x="6770914" y="5769820"/>
            <a:ext cx="1041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(Fot. 11)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04465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zrzut ekranu&#10;&#10;Opis wygenerowany automatycznie">
            <a:extLst>
              <a:ext uri="{FF2B5EF4-FFF2-40B4-BE49-F238E27FC236}">
                <a16:creationId xmlns:a16="http://schemas.microsoft.com/office/drawing/2014/main" id="{55D4DFE1-1EC0-4D66-8D33-63527D3FC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64" y="6562"/>
            <a:ext cx="12192000" cy="6858000"/>
          </a:xfr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0FD3348B-793B-41A5-833F-0B31247782B3}"/>
              </a:ext>
            </a:extLst>
          </p:cNvPr>
          <p:cNvSpPr/>
          <p:nvPr/>
        </p:nvSpPr>
        <p:spPr>
          <a:xfrm>
            <a:off x="710855" y="2512358"/>
            <a:ext cx="10831788" cy="1299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endParaRPr lang="pl-PL" sz="32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pl-PL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2B93863B-8340-402E-9DB5-C098D67E81C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735432"/>
            <a:ext cx="10515600" cy="1147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/>
            <a:r>
              <a:rPr lang="pl-PL" sz="3000" b="1" dirty="0">
                <a:latin typeface="Times New Roman" pitchFamily="18" charset="0"/>
                <a:cs typeface="Times New Roman" pitchFamily="18" charset="0"/>
              </a:rPr>
              <a:t>Materiał siewny</a:t>
            </a:r>
            <a:endParaRPr lang="pl-PL" altLang="pl-PL" sz="30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ytuł 3">
            <a:extLst>
              <a:ext uri="{FF2B5EF4-FFF2-40B4-BE49-F238E27FC236}">
                <a16:creationId xmlns:a16="http://schemas.microsoft.com/office/drawing/2014/main" id="{3D597108-9A16-4525-88F5-5856AB5E1C10}"/>
              </a:ext>
            </a:extLst>
          </p:cNvPr>
          <p:cNvSpPr txBox="1">
            <a:spLocks/>
          </p:cNvSpPr>
          <p:nvPr/>
        </p:nvSpPr>
        <p:spPr>
          <a:xfrm>
            <a:off x="838200" y="2132856"/>
            <a:ext cx="10515600" cy="3499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1286405" y="1774371"/>
            <a:ext cx="1010194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3000" dirty="0">
                <a:latin typeface="Times New Roman" pitchFamily="18" charset="0"/>
                <a:cs typeface="Times New Roman" pitchFamily="18" charset="0"/>
              </a:rPr>
              <a:t>Materiał siewny oznacza rośliny lub ich części przeznaczone do siewu, sadzenia, szczepienia, okulizacji lub innego sposobu rozmnożenia roślin, w tym materiał siewny spełniający wymagania w zakresie wytwarzania i jakości dla danej kategorii w przypadku ziemniaka – bulwy zwane sadzeniakami ziemniaka </a:t>
            </a:r>
          </a:p>
          <a:p>
            <a:pPr algn="just"/>
            <a:r>
              <a:rPr lang="pl-PL" sz="2200" dirty="0">
                <a:latin typeface="Times New Roman" pitchFamily="18" charset="0"/>
                <a:cs typeface="Times New Roman" pitchFamily="18" charset="0"/>
              </a:rPr>
              <a:t>[Ustawa z dnia 13 lutego 2020 r. o Państwowej Inspekcji Ochrony Roślin </a:t>
            </a:r>
            <a:br>
              <a:rPr lang="pl-PL" sz="2200" dirty="0">
                <a:latin typeface="Times New Roman" pitchFamily="18" charset="0"/>
                <a:cs typeface="Times New Roman" pitchFamily="18" charset="0"/>
              </a:rPr>
            </a:br>
            <a:r>
              <a:rPr lang="pl-PL" sz="2200" dirty="0">
                <a:latin typeface="Times New Roman" pitchFamily="18" charset="0"/>
                <a:cs typeface="Times New Roman" pitchFamily="18" charset="0"/>
              </a:rPr>
              <a:t>i Nasiennictwa, Ustawa z dnia 9 listopada 2012 r. o nasiennictwie (</a:t>
            </a:r>
            <a:r>
              <a:rPr lang="pl-PL" sz="2200" dirty="0" err="1">
                <a:latin typeface="Times New Roman" pitchFamily="18" charset="0"/>
                <a:cs typeface="Times New Roman" pitchFamily="18" charset="0"/>
              </a:rPr>
              <a:t>Dz.U</a:t>
            </a:r>
            <a:r>
              <a:rPr lang="pl-PL" sz="2200" dirty="0">
                <a:latin typeface="Times New Roman" pitchFamily="18" charset="0"/>
                <a:cs typeface="Times New Roman" pitchFamily="18" charset="0"/>
              </a:rPr>
              <a:t>. z 2019 r., poz. 568 z </a:t>
            </a:r>
            <a:r>
              <a:rPr lang="pl-PL" sz="2200" dirty="0" err="1">
                <a:latin typeface="Times New Roman" pitchFamily="18" charset="0"/>
                <a:cs typeface="Times New Roman" pitchFamily="18" charset="0"/>
              </a:rPr>
              <a:t>późn</a:t>
            </a:r>
            <a:r>
              <a:rPr lang="pl-PL" sz="2200" dirty="0">
                <a:latin typeface="Times New Roman" pitchFamily="18" charset="0"/>
                <a:cs typeface="Times New Roman" pitchFamily="18" charset="0"/>
              </a:rPr>
              <a:t>. zm.)].</a:t>
            </a:r>
          </a:p>
        </p:txBody>
      </p:sp>
    </p:spTree>
    <p:extLst>
      <p:ext uri="{BB962C8B-B14F-4D97-AF65-F5344CB8AC3E}">
        <p14:creationId xmlns:p14="http://schemas.microsoft.com/office/powerpoint/2010/main" val="17044658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zrzut ekranu&#10;&#10;Opis wygenerowany automatycznie">
            <a:extLst>
              <a:ext uri="{FF2B5EF4-FFF2-40B4-BE49-F238E27FC236}">
                <a16:creationId xmlns:a16="http://schemas.microsoft.com/office/drawing/2014/main" id="{55D4DFE1-1EC0-4D66-8D33-63527D3FC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0FD3348B-793B-41A5-833F-0B31247782B3}"/>
              </a:ext>
            </a:extLst>
          </p:cNvPr>
          <p:cNvSpPr/>
          <p:nvPr/>
        </p:nvSpPr>
        <p:spPr>
          <a:xfrm>
            <a:off x="710855" y="2512358"/>
            <a:ext cx="10831788" cy="1299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endParaRPr lang="pl-PL" sz="32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pl-PL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Tytuł 3">
            <a:extLst>
              <a:ext uri="{FF2B5EF4-FFF2-40B4-BE49-F238E27FC236}">
                <a16:creationId xmlns:a16="http://schemas.microsoft.com/office/drawing/2014/main" id="{3D597108-9A16-4525-88F5-5856AB5E1C10}"/>
              </a:ext>
            </a:extLst>
          </p:cNvPr>
          <p:cNvSpPr txBox="1">
            <a:spLocks/>
          </p:cNvSpPr>
          <p:nvPr/>
        </p:nvSpPr>
        <p:spPr>
          <a:xfrm>
            <a:off x="838200" y="2132856"/>
            <a:ext cx="5562600" cy="3499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450574" y="820891"/>
            <a:ext cx="5406887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l-PL" sz="2800" b="1" dirty="0">
                <a:latin typeface="Times New Roman" pitchFamily="18" charset="0"/>
                <a:cs typeface="Times New Roman" pitchFamily="18" charset="0"/>
              </a:rPr>
              <a:t>PVM – Rozwój i objawy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00" dirty="0">
                <a:latin typeface="Times New Roman" pitchFamily="18" charset="0"/>
                <a:cs typeface="Times New Roman" pitchFamily="18" charset="0"/>
              </a:rPr>
              <a:t>Wirus M przenoszony jest mechanicznie oraz przez liczne gatunki mszyc na kłujkach (w sposób nietrwały).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00" dirty="0">
                <a:latin typeface="Times New Roman" pitchFamily="18" charset="0"/>
                <a:cs typeface="Times New Roman" pitchFamily="18" charset="0"/>
              </a:rPr>
              <a:t>Objawy pierwotnej wirozy PVM są z reguły bardzo łagodne, a niekiedy nie występują.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00" dirty="0">
                <a:latin typeface="Times New Roman" pitchFamily="18" charset="0"/>
                <a:cs typeface="Times New Roman" pitchFamily="18" charset="0"/>
              </a:rPr>
              <a:t>W kolejnych stadiach objawy występują w postaci mozaiki oraz słabego zwijania się młodych liści wzdłuż nerwu głównego ku górze.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100" dirty="0">
                <a:latin typeface="Times New Roman" pitchFamily="18" charset="0"/>
                <a:cs typeface="Times New Roman" pitchFamily="18" charset="0"/>
              </a:rPr>
              <a:t>Objawy wtórnej wirozy są bardziej wyraźne. Występuje silne zwijanie górnych liści, ich deformacja oraz zagęszczenie na wierzchołku.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75063FE-FC2C-4872-9280-01F8A0CA2C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167" y="1601425"/>
            <a:ext cx="5961556" cy="3752451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C6FA1E8C-5BC8-4B28-8992-DDE62B454DE8}"/>
              </a:ext>
            </a:extLst>
          </p:cNvPr>
          <p:cNvSpPr/>
          <p:nvPr/>
        </p:nvSpPr>
        <p:spPr>
          <a:xfrm>
            <a:off x="6060709" y="5373274"/>
            <a:ext cx="1050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(Fot. 12)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8160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zrzut ekranu&#10;&#10;Opis wygenerowany automatycznie">
            <a:extLst>
              <a:ext uri="{FF2B5EF4-FFF2-40B4-BE49-F238E27FC236}">
                <a16:creationId xmlns:a16="http://schemas.microsoft.com/office/drawing/2014/main" id="{55D4DFE1-1EC0-4D66-8D33-63527D3FC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0FD3348B-793B-41A5-833F-0B31247782B3}"/>
              </a:ext>
            </a:extLst>
          </p:cNvPr>
          <p:cNvSpPr/>
          <p:nvPr/>
        </p:nvSpPr>
        <p:spPr>
          <a:xfrm>
            <a:off x="710855" y="2512358"/>
            <a:ext cx="10831788" cy="1299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endParaRPr lang="pl-PL" sz="32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pl-PL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Tytuł 3">
            <a:extLst>
              <a:ext uri="{FF2B5EF4-FFF2-40B4-BE49-F238E27FC236}">
                <a16:creationId xmlns:a16="http://schemas.microsoft.com/office/drawing/2014/main" id="{3D597108-9A16-4525-88F5-5856AB5E1C10}"/>
              </a:ext>
            </a:extLst>
          </p:cNvPr>
          <p:cNvSpPr txBox="1">
            <a:spLocks/>
          </p:cNvSpPr>
          <p:nvPr/>
        </p:nvSpPr>
        <p:spPr>
          <a:xfrm>
            <a:off x="838200" y="2132856"/>
            <a:ext cx="5562600" cy="3499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483363" y="937588"/>
            <a:ext cx="5612638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l-PL" sz="2800" b="1" dirty="0">
                <a:latin typeface="Times New Roman" pitchFamily="18" charset="0"/>
                <a:cs typeface="Times New Roman" pitchFamily="18" charset="0"/>
              </a:rPr>
              <a:t>PVS - (ang. </a:t>
            </a:r>
            <a:r>
              <a:rPr lang="pl-PL" sz="2800" b="1" dirty="0" err="1">
                <a:latin typeface="Times New Roman" pitchFamily="18" charset="0"/>
                <a:cs typeface="Times New Roman" pitchFamily="18" charset="0"/>
              </a:rPr>
              <a:t>Potato</a:t>
            </a:r>
            <a:r>
              <a:rPr lang="pl-PL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800" b="1" dirty="0" err="1">
                <a:latin typeface="Times New Roman" pitchFamily="18" charset="0"/>
                <a:cs typeface="Times New Roman" pitchFamily="18" charset="0"/>
              </a:rPr>
              <a:t>virus</a:t>
            </a:r>
            <a:r>
              <a:rPr lang="pl-PL" sz="2800" b="1" dirty="0">
                <a:latin typeface="Times New Roman" pitchFamily="18" charset="0"/>
                <a:cs typeface="Times New Roman" pitchFamily="18" charset="0"/>
              </a:rPr>
              <a:t> S)</a:t>
            </a:r>
            <a:br>
              <a:rPr lang="pl-PL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pl-PL" sz="2800" b="1" dirty="0">
                <a:latin typeface="Times New Roman" pitchFamily="18" charset="0"/>
                <a:cs typeface="Times New Roman" pitchFamily="18" charset="0"/>
              </a:rPr>
              <a:t>- wirus S ziemniaka</a:t>
            </a:r>
          </a:p>
          <a:p>
            <a:r>
              <a:rPr lang="pl-PL" sz="2300" dirty="0">
                <a:latin typeface="Times New Roman" pitchFamily="18" charset="0"/>
                <a:cs typeface="Times New Roman" pitchFamily="18" charset="0"/>
              </a:rPr>
              <a:t>Rodzina: </a:t>
            </a:r>
            <a:r>
              <a:rPr lang="pl-PL" sz="2300" i="1" dirty="0" err="1">
                <a:latin typeface="Times New Roman" pitchFamily="18" charset="0"/>
                <a:cs typeface="Times New Roman" pitchFamily="18" charset="0"/>
              </a:rPr>
              <a:t>Potyviridae</a:t>
            </a:r>
            <a:endParaRPr lang="pl-PL" sz="2300" i="1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</a:pPr>
            <a:r>
              <a:rPr lang="pl-PL" sz="2300" dirty="0">
                <a:latin typeface="Times New Roman" pitchFamily="18" charset="0"/>
                <a:cs typeface="Times New Roman" pitchFamily="18" charset="0"/>
              </a:rPr>
              <a:t>Rodzaj: </a:t>
            </a:r>
            <a:r>
              <a:rPr lang="pl-PL" sz="2300" i="1" dirty="0" err="1">
                <a:latin typeface="Times New Roman" pitchFamily="18" charset="0"/>
                <a:cs typeface="Times New Roman" pitchFamily="18" charset="0"/>
              </a:rPr>
              <a:t>Potyvirus</a:t>
            </a:r>
            <a:endParaRPr lang="pl-PL" sz="10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latin typeface="Times New Roman" pitchFamily="18" charset="0"/>
                <a:cs typeface="Times New Roman" pitchFamily="18" charset="0"/>
              </a:rPr>
              <a:t>Wirus PVS ziemniaka występuje powszechnie na plantacjach ziemniaków.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latin typeface="Times New Roman" pitchFamily="18" charset="0"/>
                <a:cs typeface="Times New Roman" pitchFamily="18" charset="0"/>
              </a:rPr>
              <a:t>Wirus S ziemniaka powoduje obniżenie plonu bulw zazwyczaj do 10%, sporadycznie dochodzi do 20%.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200" dirty="0">
                <a:latin typeface="Times New Roman" pitchFamily="18" charset="0"/>
                <a:cs typeface="Times New Roman" pitchFamily="18" charset="0"/>
              </a:rPr>
              <a:t>Rośliny porażone tym wirusem wytwarzają więcej małych bulw w porównaniu do roślin zdrowych.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6688D41D-3ABB-4209-9DD1-F100537050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115" y="1564021"/>
            <a:ext cx="5371047" cy="3499318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DAA63D02-A09C-49B9-A9B1-534C5A7AE8A0}"/>
              </a:ext>
            </a:extLst>
          </p:cNvPr>
          <p:cNvSpPr/>
          <p:nvPr/>
        </p:nvSpPr>
        <p:spPr>
          <a:xfrm>
            <a:off x="6524536" y="5147990"/>
            <a:ext cx="1050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(Fot. 13)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044658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zrzut ekranu&#10;&#10;Opis wygenerowany automatycznie">
            <a:extLst>
              <a:ext uri="{FF2B5EF4-FFF2-40B4-BE49-F238E27FC236}">
                <a16:creationId xmlns:a16="http://schemas.microsoft.com/office/drawing/2014/main" id="{55D4DFE1-1EC0-4D66-8D33-63527D3FC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" y="0"/>
            <a:ext cx="12192000" cy="6858000"/>
          </a:xfr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0FD3348B-793B-41A5-833F-0B31247782B3}"/>
              </a:ext>
            </a:extLst>
          </p:cNvPr>
          <p:cNvSpPr/>
          <p:nvPr/>
        </p:nvSpPr>
        <p:spPr>
          <a:xfrm>
            <a:off x="710855" y="2512358"/>
            <a:ext cx="10831788" cy="1299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endParaRPr lang="pl-PL" sz="32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pl-PL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Tytuł 3">
            <a:extLst>
              <a:ext uri="{FF2B5EF4-FFF2-40B4-BE49-F238E27FC236}">
                <a16:creationId xmlns:a16="http://schemas.microsoft.com/office/drawing/2014/main" id="{3D597108-9A16-4525-88F5-5856AB5E1C10}"/>
              </a:ext>
            </a:extLst>
          </p:cNvPr>
          <p:cNvSpPr txBox="1">
            <a:spLocks/>
          </p:cNvSpPr>
          <p:nvPr/>
        </p:nvSpPr>
        <p:spPr>
          <a:xfrm>
            <a:off x="838200" y="2132856"/>
            <a:ext cx="5562600" cy="3499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380999" y="791816"/>
            <a:ext cx="558437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l-PL" sz="2800" b="1" dirty="0">
                <a:latin typeface="Times New Roman" pitchFamily="18" charset="0"/>
                <a:cs typeface="Times New Roman" pitchFamily="18" charset="0"/>
              </a:rPr>
              <a:t>PVS - rozwój i objawy</a:t>
            </a:r>
            <a:endParaRPr lang="pl-PL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pl-PL" sz="2200" b="1" dirty="0">
                <a:latin typeface="Times New Roman" pitchFamily="18" charset="0"/>
                <a:cs typeface="Times New Roman" pitchFamily="18" charset="0"/>
              </a:rPr>
              <a:t>Rozwój: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latin typeface="Times New Roman" pitchFamily="18" charset="0"/>
                <a:cs typeface="Times New Roman" pitchFamily="18" charset="0"/>
              </a:rPr>
              <a:t>Wirus S przenoszony jest w sposób nietrwały przez mszyce na kłujkach oraz mechanicznie. </a:t>
            </a:r>
          </a:p>
          <a:p>
            <a:pPr algn="just">
              <a:buNone/>
            </a:pPr>
            <a:r>
              <a:rPr lang="pl-PL" sz="2200" b="1" dirty="0">
                <a:latin typeface="Times New Roman" pitchFamily="18" charset="0"/>
                <a:cs typeface="Times New Roman" pitchFamily="18" charset="0"/>
              </a:rPr>
              <a:t>Objawy: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200" dirty="0">
                <a:latin typeface="Times New Roman" pitchFamily="18" charset="0"/>
                <a:cs typeface="Times New Roman" pitchFamily="18" charset="0"/>
              </a:rPr>
              <a:t>Na większości odmian porażenie wirusem S nie daje żadnych objawów.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200" dirty="0">
                <a:latin typeface="Times New Roman" pitchFamily="18" charset="0"/>
                <a:cs typeface="Times New Roman" pitchFamily="18" charset="0"/>
              </a:rPr>
              <a:t>Zazwyczaj obecność wirusa wykrywana jest serologicznie.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200" dirty="0">
                <a:latin typeface="Times New Roman" pitchFamily="18" charset="0"/>
                <a:cs typeface="Times New Roman" pitchFamily="18" charset="0"/>
              </a:rPr>
              <a:t>Niektóre szczepy powodują nieznaczną, ledwo widoczną mozaikę.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200" dirty="0">
                <a:latin typeface="Times New Roman" pitchFamily="18" charset="0"/>
                <a:cs typeface="Times New Roman" pitchFamily="18" charset="0"/>
              </a:rPr>
              <a:t>Najbardziej widocznym objawem jest rozjaśnienie i zagłębienie nerwów na górnej stronie liści (pofałdowania) (fot. 14).</a:t>
            </a:r>
          </a:p>
        </p:txBody>
      </p:sp>
      <p:pic>
        <p:nvPicPr>
          <p:cNvPr id="9" name="Symbol zastępczy zawartości 6" descr="zdj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84900" y="939800"/>
            <a:ext cx="5584371" cy="4703726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E6ECF043-928D-447F-A7F2-1904C6902F8F}"/>
              </a:ext>
            </a:extLst>
          </p:cNvPr>
          <p:cNvSpPr/>
          <p:nvPr/>
        </p:nvSpPr>
        <p:spPr>
          <a:xfrm>
            <a:off x="6378764" y="5638318"/>
            <a:ext cx="1050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(Fot. 14)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21102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zrzut ekranu&#10;&#10;Opis wygenerowany automatycznie">
            <a:extLst>
              <a:ext uri="{FF2B5EF4-FFF2-40B4-BE49-F238E27FC236}">
                <a16:creationId xmlns:a16="http://schemas.microsoft.com/office/drawing/2014/main" id="{55D4DFE1-1EC0-4D66-8D33-63527D3FC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0FD3348B-793B-41A5-833F-0B31247782B3}"/>
              </a:ext>
            </a:extLst>
          </p:cNvPr>
          <p:cNvSpPr/>
          <p:nvPr/>
        </p:nvSpPr>
        <p:spPr>
          <a:xfrm>
            <a:off x="710855" y="2512358"/>
            <a:ext cx="10831788" cy="1299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endParaRPr lang="pl-PL" sz="32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pl-PL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Tytuł 3">
            <a:extLst>
              <a:ext uri="{FF2B5EF4-FFF2-40B4-BE49-F238E27FC236}">
                <a16:creationId xmlns:a16="http://schemas.microsoft.com/office/drawing/2014/main" id="{3D597108-9A16-4525-88F5-5856AB5E1C10}"/>
              </a:ext>
            </a:extLst>
          </p:cNvPr>
          <p:cNvSpPr txBox="1">
            <a:spLocks/>
          </p:cNvSpPr>
          <p:nvPr/>
        </p:nvSpPr>
        <p:spPr>
          <a:xfrm>
            <a:off x="838200" y="2132856"/>
            <a:ext cx="5562600" cy="3499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381001" y="1055915"/>
            <a:ext cx="5802085" cy="518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l-PL" sz="2800" b="1" dirty="0">
                <a:latin typeface="Times New Roman" pitchFamily="18" charset="0"/>
                <a:cs typeface="Times New Roman" pitchFamily="18" charset="0"/>
              </a:rPr>
              <a:t>PVX - (ang. </a:t>
            </a:r>
            <a:r>
              <a:rPr lang="pl-PL" sz="2800" b="1" dirty="0" err="1">
                <a:latin typeface="Times New Roman" pitchFamily="18" charset="0"/>
                <a:cs typeface="Times New Roman" pitchFamily="18" charset="0"/>
              </a:rPr>
              <a:t>Potato</a:t>
            </a:r>
            <a:r>
              <a:rPr lang="pl-PL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800" b="1" dirty="0" err="1">
                <a:latin typeface="Times New Roman" pitchFamily="18" charset="0"/>
                <a:cs typeface="Times New Roman" pitchFamily="18" charset="0"/>
              </a:rPr>
              <a:t>virus</a:t>
            </a:r>
            <a:r>
              <a:rPr lang="pl-PL" sz="2800" b="1" dirty="0">
                <a:latin typeface="Times New Roman" pitchFamily="18" charset="0"/>
                <a:cs typeface="Times New Roman" pitchFamily="18" charset="0"/>
              </a:rPr>
              <a:t> X) </a:t>
            </a:r>
            <a:br>
              <a:rPr lang="pl-PL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pl-PL" sz="2800" b="1" dirty="0">
                <a:latin typeface="Times New Roman" pitchFamily="18" charset="0"/>
                <a:cs typeface="Times New Roman" pitchFamily="18" charset="0"/>
              </a:rPr>
              <a:t>– wirus X ziemniaka</a:t>
            </a:r>
          </a:p>
          <a:p>
            <a:r>
              <a:rPr lang="pl-PL" sz="2300" dirty="0">
                <a:latin typeface="Times New Roman" pitchFamily="18" charset="0"/>
                <a:cs typeface="Times New Roman" pitchFamily="18" charset="0"/>
              </a:rPr>
              <a:t>Rodzina: </a:t>
            </a:r>
            <a:r>
              <a:rPr lang="pl-PL" sz="2300" i="1" dirty="0" err="1">
                <a:latin typeface="Times New Roman" pitchFamily="18" charset="0"/>
                <a:cs typeface="Times New Roman" pitchFamily="18" charset="0"/>
              </a:rPr>
              <a:t>Potyviridae</a:t>
            </a:r>
            <a:endParaRPr lang="pl-PL" sz="2300" i="1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</a:pPr>
            <a:r>
              <a:rPr lang="pl-PL" sz="2300" dirty="0">
                <a:latin typeface="Times New Roman" pitchFamily="18" charset="0"/>
                <a:cs typeface="Times New Roman" pitchFamily="18" charset="0"/>
              </a:rPr>
              <a:t>Rodzaj: </a:t>
            </a:r>
            <a:r>
              <a:rPr lang="pl-PL" sz="2300" i="1" dirty="0" err="1">
                <a:latin typeface="Times New Roman" pitchFamily="18" charset="0"/>
                <a:cs typeface="Times New Roman" pitchFamily="18" charset="0"/>
              </a:rPr>
              <a:t>Potyvirus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latin typeface="Times New Roman" pitchFamily="18" charset="0"/>
                <a:cs typeface="Times New Roman" pitchFamily="18" charset="0"/>
              </a:rPr>
              <a:t>Wirus powoduje zazwyczaj nieznaczne obniżenie plonu bulw, chociaż przy dużym porażeniu może to być nawet 20-50%. 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latin typeface="Times New Roman" pitchFamily="18" charset="0"/>
                <a:cs typeface="Times New Roman" pitchFamily="18" charset="0"/>
              </a:rPr>
              <a:t>Wirus jest groźny w kompleksie z wirusem PVA powodując silne skędzierzawienie liści (fot. 15)</a:t>
            </a:r>
          </a:p>
          <a:p>
            <a:pPr algn="just"/>
            <a:endParaRPr lang="pl-PL" dirty="0"/>
          </a:p>
          <a:p>
            <a:pPr algn="just"/>
            <a:endParaRPr lang="pl-PL" dirty="0"/>
          </a:p>
          <a:p>
            <a:pPr algn="just"/>
            <a:endParaRPr lang="pl-PL" dirty="0"/>
          </a:p>
          <a:p>
            <a:pPr algn="just"/>
            <a:endParaRPr lang="pl-PL" dirty="0"/>
          </a:p>
        </p:txBody>
      </p:sp>
      <p:pic>
        <p:nvPicPr>
          <p:cNvPr id="6" name="Symbol zastępczy zawartości 5" descr="zdj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1219201"/>
            <a:ext cx="5802086" cy="4462596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7E883E8E-B3A8-48BC-8C20-254A07DC69FE}"/>
              </a:ext>
            </a:extLst>
          </p:cNvPr>
          <p:cNvSpPr/>
          <p:nvPr/>
        </p:nvSpPr>
        <p:spPr>
          <a:xfrm>
            <a:off x="6524536" y="5704582"/>
            <a:ext cx="1050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(Fot. 15)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044658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zrzut ekranu&#10;&#10;Opis wygenerowany automatycznie">
            <a:extLst>
              <a:ext uri="{FF2B5EF4-FFF2-40B4-BE49-F238E27FC236}">
                <a16:creationId xmlns:a16="http://schemas.microsoft.com/office/drawing/2014/main" id="{55D4DFE1-1EC0-4D66-8D33-63527D3FC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0FD3348B-793B-41A5-833F-0B31247782B3}"/>
              </a:ext>
            </a:extLst>
          </p:cNvPr>
          <p:cNvSpPr/>
          <p:nvPr/>
        </p:nvSpPr>
        <p:spPr>
          <a:xfrm>
            <a:off x="710855" y="2512358"/>
            <a:ext cx="10831788" cy="1299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endParaRPr lang="pl-PL" sz="32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pl-PL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Tytuł 3">
            <a:extLst>
              <a:ext uri="{FF2B5EF4-FFF2-40B4-BE49-F238E27FC236}">
                <a16:creationId xmlns:a16="http://schemas.microsoft.com/office/drawing/2014/main" id="{3D597108-9A16-4525-88F5-5856AB5E1C10}"/>
              </a:ext>
            </a:extLst>
          </p:cNvPr>
          <p:cNvSpPr txBox="1">
            <a:spLocks/>
          </p:cNvSpPr>
          <p:nvPr/>
        </p:nvSpPr>
        <p:spPr>
          <a:xfrm>
            <a:off x="838200" y="2132856"/>
            <a:ext cx="5562600" cy="3499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381001" y="1055914"/>
            <a:ext cx="1000870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l-PL" sz="2800" b="1" dirty="0">
                <a:latin typeface="Times New Roman" pitchFamily="18" charset="0"/>
                <a:cs typeface="Times New Roman" pitchFamily="18" charset="0"/>
              </a:rPr>
              <a:t>PVX - rozwój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latin typeface="Times New Roman" pitchFamily="18" charset="0"/>
                <a:cs typeface="Times New Roman" pitchFamily="18" charset="0"/>
              </a:rPr>
              <a:t>Wirus przenoszony jest z porażonymi bulwami (wektorem wirusa nie są mszyce).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200" dirty="0">
                <a:latin typeface="Times New Roman" pitchFamily="18" charset="0"/>
                <a:cs typeface="Times New Roman" pitchFamily="18" charset="0"/>
              </a:rPr>
              <a:t>PVX rozprzestrzenia się na zdrowe rośliny w sposób mechaniczny, głównie podczas zabiegów pielęgnacyjnych prowadzonych w czasie wegetacji ziemniaków</a:t>
            </a:r>
            <a:r>
              <a:rPr lang="pl-PL" sz="2200" dirty="0"/>
              <a:t>.</a:t>
            </a:r>
          </a:p>
          <a:p>
            <a:pPr algn="just"/>
            <a:endParaRPr lang="pl-PL" sz="2200" dirty="0"/>
          </a:p>
          <a:p>
            <a:pPr algn="just"/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36EE8CC-8C7C-4221-BD72-F07B09426B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552" y="3033006"/>
            <a:ext cx="4068417" cy="270747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936987DC-9A75-4F3A-A800-8499B19A96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749" y="3029503"/>
            <a:ext cx="4111620" cy="2707477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F9A58E3A-27DB-4BD9-AE47-009486E5859D}"/>
              </a:ext>
            </a:extLst>
          </p:cNvPr>
          <p:cNvSpPr/>
          <p:nvPr/>
        </p:nvSpPr>
        <p:spPr>
          <a:xfrm>
            <a:off x="1497349" y="5781844"/>
            <a:ext cx="1050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(Fot. 16) </a:t>
            </a:r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B5D2AB39-6C2A-4AC9-9A3B-2860A83AED90}"/>
              </a:ext>
            </a:extLst>
          </p:cNvPr>
          <p:cNvSpPr/>
          <p:nvPr/>
        </p:nvSpPr>
        <p:spPr>
          <a:xfrm>
            <a:off x="6059463" y="5780603"/>
            <a:ext cx="1050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(Fot. 17)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24775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zrzut ekranu&#10;&#10;Opis wygenerowany automatycznie">
            <a:extLst>
              <a:ext uri="{FF2B5EF4-FFF2-40B4-BE49-F238E27FC236}">
                <a16:creationId xmlns:a16="http://schemas.microsoft.com/office/drawing/2014/main" id="{55D4DFE1-1EC0-4D66-8D33-63527D3FC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0FD3348B-793B-41A5-833F-0B31247782B3}"/>
              </a:ext>
            </a:extLst>
          </p:cNvPr>
          <p:cNvSpPr/>
          <p:nvPr/>
        </p:nvSpPr>
        <p:spPr>
          <a:xfrm>
            <a:off x="710855" y="2512358"/>
            <a:ext cx="10831788" cy="1299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endParaRPr lang="pl-PL" sz="32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pl-PL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Tytuł 3">
            <a:extLst>
              <a:ext uri="{FF2B5EF4-FFF2-40B4-BE49-F238E27FC236}">
                <a16:creationId xmlns:a16="http://schemas.microsoft.com/office/drawing/2014/main" id="{3D597108-9A16-4525-88F5-5856AB5E1C10}"/>
              </a:ext>
            </a:extLst>
          </p:cNvPr>
          <p:cNvSpPr txBox="1">
            <a:spLocks/>
          </p:cNvSpPr>
          <p:nvPr/>
        </p:nvSpPr>
        <p:spPr>
          <a:xfrm>
            <a:off x="838200" y="2132856"/>
            <a:ext cx="5562600" cy="3499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302671" y="1020193"/>
            <a:ext cx="555553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endParaRPr lang="pl-PL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pl-PL" sz="2800" b="1" dirty="0">
                <a:latin typeface="Times New Roman" pitchFamily="18" charset="0"/>
                <a:cs typeface="Times New Roman" pitchFamily="18" charset="0"/>
              </a:rPr>
              <a:t>PVX - objawy</a:t>
            </a:r>
          </a:p>
          <a:p>
            <a:pPr algn="just">
              <a:buNone/>
            </a:pPr>
            <a:endParaRPr lang="pl-PL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200" dirty="0">
                <a:latin typeface="Times New Roman" pitchFamily="18" charset="0"/>
                <a:cs typeface="Times New Roman" pitchFamily="18" charset="0"/>
              </a:rPr>
              <a:t>Objawy głównie zależą od szczepu wirusa i odmiany ziemniaka.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200" dirty="0">
                <a:latin typeface="Times New Roman" pitchFamily="18" charset="0"/>
                <a:cs typeface="Times New Roman" pitchFamily="18" charset="0"/>
              </a:rPr>
              <a:t>Niektóre szczepy nie dają widocznych objawów, podczas gdy inne powodują żółtozieloną mozaikę o różnym nasileniu (fot. 17), której może towarzyszyć łagodne  lub silniejsze pofalowanie i pomarszczenie liści.</a:t>
            </a:r>
          </a:p>
          <a:p>
            <a:pPr algn="just"/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l-PL" dirty="0"/>
          </a:p>
        </p:txBody>
      </p:sp>
      <p:pic>
        <p:nvPicPr>
          <p:cNvPr id="3074" name="Picture 2" descr="C:\Users\LAB7\Desktop\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1571" y="1045029"/>
            <a:ext cx="5889171" cy="4735285"/>
          </a:xfrm>
          <a:prstGeom prst="rect">
            <a:avLst/>
          </a:prstGeom>
          <a:noFill/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2F6B7120-0562-4E66-A2F5-C3D46C158566}"/>
              </a:ext>
            </a:extLst>
          </p:cNvPr>
          <p:cNvSpPr/>
          <p:nvPr/>
        </p:nvSpPr>
        <p:spPr>
          <a:xfrm>
            <a:off x="6041571" y="5822437"/>
            <a:ext cx="1050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(Fot. 18)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044658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zrzut ekranu&#10;&#10;Opis wygenerowany automatycznie">
            <a:extLst>
              <a:ext uri="{FF2B5EF4-FFF2-40B4-BE49-F238E27FC236}">
                <a16:creationId xmlns:a16="http://schemas.microsoft.com/office/drawing/2014/main" id="{55D4DFE1-1EC0-4D66-8D33-63527D3FC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29" y="0"/>
            <a:ext cx="12192000" cy="6858000"/>
          </a:xfr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0FD3348B-793B-41A5-833F-0B31247782B3}"/>
              </a:ext>
            </a:extLst>
          </p:cNvPr>
          <p:cNvSpPr/>
          <p:nvPr/>
        </p:nvSpPr>
        <p:spPr>
          <a:xfrm>
            <a:off x="710855" y="2512358"/>
            <a:ext cx="10831788" cy="1299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endParaRPr lang="pl-PL" sz="32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pl-PL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Tytuł 3">
            <a:extLst>
              <a:ext uri="{FF2B5EF4-FFF2-40B4-BE49-F238E27FC236}">
                <a16:creationId xmlns:a16="http://schemas.microsoft.com/office/drawing/2014/main" id="{3D597108-9A16-4525-88F5-5856AB5E1C10}"/>
              </a:ext>
            </a:extLst>
          </p:cNvPr>
          <p:cNvSpPr txBox="1">
            <a:spLocks/>
          </p:cNvSpPr>
          <p:nvPr/>
        </p:nvSpPr>
        <p:spPr>
          <a:xfrm>
            <a:off x="838200" y="2132856"/>
            <a:ext cx="5562600" cy="3499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388068" y="1188910"/>
            <a:ext cx="6360569" cy="4354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pl-PL" sz="3000" b="1" dirty="0">
                <a:latin typeface="Times New Roman" pitchFamily="18" charset="0"/>
                <a:cs typeface="Times New Roman" pitchFamily="18" charset="0"/>
              </a:rPr>
              <a:t>PVA - (ang. </a:t>
            </a:r>
            <a:r>
              <a:rPr lang="pl-PL" sz="3000" b="1" dirty="0" err="1">
                <a:latin typeface="Times New Roman" pitchFamily="18" charset="0"/>
                <a:cs typeface="Times New Roman" pitchFamily="18" charset="0"/>
              </a:rPr>
              <a:t>Potato</a:t>
            </a:r>
            <a:r>
              <a:rPr lang="pl-PL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3000" b="1" dirty="0" err="1">
                <a:latin typeface="Times New Roman" pitchFamily="18" charset="0"/>
                <a:cs typeface="Times New Roman" pitchFamily="18" charset="0"/>
              </a:rPr>
              <a:t>virus</a:t>
            </a:r>
            <a:r>
              <a:rPr lang="pl-PL" sz="3000" b="1" dirty="0">
                <a:latin typeface="Times New Roman" pitchFamily="18" charset="0"/>
                <a:cs typeface="Times New Roman" pitchFamily="18" charset="0"/>
              </a:rPr>
              <a:t> A) </a:t>
            </a:r>
            <a:br>
              <a:rPr lang="pl-PL" sz="3000" b="1" dirty="0">
                <a:latin typeface="Times New Roman" pitchFamily="18" charset="0"/>
                <a:cs typeface="Times New Roman" pitchFamily="18" charset="0"/>
              </a:rPr>
            </a:br>
            <a:r>
              <a:rPr lang="pl-PL" sz="3000" b="1" dirty="0">
                <a:latin typeface="Times New Roman" pitchFamily="18" charset="0"/>
                <a:cs typeface="Times New Roman" pitchFamily="18" charset="0"/>
              </a:rPr>
              <a:t>- wirus A ziemniaka</a:t>
            </a:r>
          </a:p>
          <a:p>
            <a:r>
              <a:rPr lang="pl-PL" sz="2300" dirty="0">
                <a:latin typeface="Times New Roman" pitchFamily="18" charset="0"/>
                <a:cs typeface="Times New Roman" pitchFamily="18" charset="0"/>
              </a:rPr>
              <a:t>Rodzina: </a:t>
            </a:r>
            <a:r>
              <a:rPr lang="pl-PL" sz="2300" i="1" dirty="0" err="1">
                <a:latin typeface="Times New Roman" pitchFamily="18" charset="0"/>
                <a:cs typeface="Times New Roman" pitchFamily="18" charset="0"/>
              </a:rPr>
              <a:t>Potyviridae</a:t>
            </a:r>
            <a:endParaRPr lang="pl-PL" sz="2300" i="1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</a:pPr>
            <a:r>
              <a:rPr lang="pl-PL" sz="2300" dirty="0">
                <a:latin typeface="Times New Roman" pitchFamily="18" charset="0"/>
                <a:cs typeface="Times New Roman" pitchFamily="18" charset="0"/>
              </a:rPr>
              <a:t>Rodzaj: </a:t>
            </a:r>
            <a:r>
              <a:rPr lang="pl-PL" sz="2300" i="1" dirty="0" err="1">
                <a:latin typeface="Times New Roman" pitchFamily="18" charset="0"/>
                <a:cs typeface="Times New Roman" pitchFamily="18" charset="0"/>
              </a:rPr>
              <a:t>Potyvirus</a:t>
            </a:r>
            <a:endParaRPr lang="pl-PL" sz="30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latin typeface="Times New Roman" pitchFamily="18" charset="0"/>
                <a:cs typeface="Times New Roman" pitchFamily="18" charset="0"/>
              </a:rPr>
              <a:t>Wirus  PVA ziemniaka występuje stosunkowo rzadko na plantacjach ziemniaków i powoduje małe straty  w plonie. </a:t>
            </a:r>
          </a:p>
          <a:p>
            <a:pPr marL="285750" indent="-2857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l-PL" sz="2200" dirty="0">
                <a:latin typeface="Times New Roman" pitchFamily="18" charset="0"/>
                <a:cs typeface="Times New Roman" pitchFamily="18" charset="0"/>
              </a:rPr>
              <a:t>W połączeniu z innymi wirusami, szczególnie wirusem PVY lub wirusem PVX obniżenie plonu może być znaczne.</a:t>
            </a:r>
          </a:p>
        </p:txBody>
      </p:sp>
      <p:pic>
        <p:nvPicPr>
          <p:cNvPr id="9" name="Symbol zastępczy zawartości 6" descr="zdj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0400" y="1197429"/>
            <a:ext cx="4855030" cy="4547337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AC177826-18EF-4EF5-B296-0EE500490992}"/>
              </a:ext>
            </a:extLst>
          </p:cNvPr>
          <p:cNvSpPr/>
          <p:nvPr/>
        </p:nvSpPr>
        <p:spPr>
          <a:xfrm>
            <a:off x="6889711" y="5754936"/>
            <a:ext cx="1050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(Fot. 19)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044658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zrzut ekranu&#10;&#10;Opis wygenerowany automatycznie">
            <a:extLst>
              <a:ext uri="{FF2B5EF4-FFF2-40B4-BE49-F238E27FC236}">
                <a16:creationId xmlns:a16="http://schemas.microsoft.com/office/drawing/2014/main" id="{55D4DFE1-1EC0-4D66-8D33-63527D3FC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29" y="0"/>
            <a:ext cx="12192000" cy="6858000"/>
          </a:xfr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0FD3348B-793B-41A5-833F-0B31247782B3}"/>
              </a:ext>
            </a:extLst>
          </p:cNvPr>
          <p:cNvSpPr/>
          <p:nvPr/>
        </p:nvSpPr>
        <p:spPr>
          <a:xfrm>
            <a:off x="710855" y="2512358"/>
            <a:ext cx="10831788" cy="1299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endParaRPr lang="pl-PL" sz="32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pl-PL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Tytuł 3">
            <a:extLst>
              <a:ext uri="{FF2B5EF4-FFF2-40B4-BE49-F238E27FC236}">
                <a16:creationId xmlns:a16="http://schemas.microsoft.com/office/drawing/2014/main" id="{3D597108-9A16-4525-88F5-5856AB5E1C10}"/>
              </a:ext>
            </a:extLst>
          </p:cNvPr>
          <p:cNvSpPr txBox="1">
            <a:spLocks/>
          </p:cNvSpPr>
          <p:nvPr/>
        </p:nvSpPr>
        <p:spPr>
          <a:xfrm>
            <a:off x="838200" y="2132856"/>
            <a:ext cx="5562600" cy="3499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388068" y="764353"/>
            <a:ext cx="6564086" cy="5096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pl-PL" sz="2800" b="1" dirty="0">
                <a:latin typeface="Times New Roman" pitchFamily="18" charset="0"/>
                <a:cs typeface="Times New Roman" pitchFamily="18" charset="0"/>
              </a:rPr>
              <a:t>PVA – rozwój i objawy</a:t>
            </a:r>
          </a:p>
          <a:p>
            <a:pPr algn="just">
              <a:lnSpc>
                <a:spcPct val="110000"/>
              </a:lnSpc>
            </a:pP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Rozwój:</a:t>
            </a:r>
          </a:p>
          <a:p>
            <a:pPr marL="285750" indent="-28575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Wirus PVA jest przenoszonym nietrwale w sposób mechaniczny oraz przez mszyce.</a:t>
            </a:r>
          </a:p>
          <a:p>
            <a:pPr algn="just">
              <a:lnSpc>
                <a:spcPct val="110000"/>
              </a:lnSpc>
              <a:buNone/>
            </a:pP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Objawy:</a:t>
            </a:r>
          </a:p>
          <a:p>
            <a:pPr marL="285750" indent="-2857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Pierwotne objawy PVA często nie występują na roślinach lub są widoczne tylko przez pewien czas, zwłaszcza </a:t>
            </a:r>
            <a:br>
              <a:rPr lang="pl-PL" sz="2000" dirty="0"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w chłodniejszym okresie. Widoczna jest wówczas słaba mozaika. </a:t>
            </a:r>
          </a:p>
          <a:p>
            <a:pPr marL="285750" indent="-2857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Niektóre szczepy wywołują dłużej utrzymującą się mozaikę połączoną czasami z pomarszczeniem i sfałdowaniem brzegów liści. </a:t>
            </a:r>
          </a:p>
          <a:p>
            <a:pPr marL="285750" indent="-2857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Wirus PVA w kompleksie z wirusem PVX ziemniaka powoduje groźną chorobę zwaną kędzierzawką. </a:t>
            </a:r>
          </a:p>
        </p:txBody>
      </p:sp>
      <p:pic>
        <p:nvPicPr>
          <p:cNvPr id="9" name="Symbol zastępczy zawartości 6" descr="zdj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0400" y="1197429"/>
            <a:ext cx="4855030" cy="4547337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1ACA2E44-A544-4D1F-B3F2-FDF7B794E1AC}"/>
              </a:ext>
            </a:extLst>
          </p:cNvPr>
          <p:cNvSpPr/>
          <p:nvPr/>
        </p:nvSpPr>
        <p:spPr>
          <a:xfrm>
            <a:off x="6952154" y="5805601"/>
            <a:ext cx="1050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(Fot. 20)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118990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zrzut ekranu&#10;&#10;Opis wygenerowany automatycznie">
            <a:extLst>
              <a:ext uri="{FF2B5EF4-FFF2-40B4-BE49-F238E27FC236}">
                <a16:creationId xmlns:a16="http://schemas.microsoft.com/office/drawing/2014/main" id="{55D4DFE1-1EC0-4D66-8D33-63527D3FC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0FD3348B-793B-41A5-833F-0B31247782B3}"/>
              </a:ext>
            </a:extLst>
          </p:cNvPr>
          <p:cNvSpPr/>
          <p:nvPr/>
        </p:nvSpPr>
        <p:spPr>
          <a:xfrm>
            <a:off x="710855" y="2512358"/>
            <a:ext cx="10831788" cy="1299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endParaRPr lang="pl-PL" sz="32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pl-PL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Tytuł 3">
            <a:extLst>
              <a:ext uri="{FF2B5EF4-FFF2-40B4-BE49-F238E27FC236}">
                <a16:creationId xmlns:a16="http://schemas.microsoft.com/office/drawing/2014/main" id="{3D597108-9A16-4525-88F5-5856AB5E1C10}"/>
              </a:ext>
            </a:extLst>
          </p:cNvPr>
          <p:cNvSpPr txBox="1">
            <a:spLocks/>
          </p:cNvSpPr>
          <p:nvPr/>
        </p:nvSpPr>
        <p:spPr>
          <a:xfrm>
            <a:off x="838201" y="1113183"/>
            <a:ext cx="4680856" cy="4778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W Biesiekierzu koło Koszalina usytuowany jest największy pomnik ziemniaka. Ma 9 metrów wysokości, a sama bulwa umieszczona na masywnym stelażu - prawie 4 metry.</a:t>
            </a:r>
          </a:p>
          <a:p>
            <a:pPr algn="just">
              <a:lnSpc>
                <a:spcPct val="100000"/>
              </a:lnSpc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Pomnik został postawiony w 1983 roku na pamiątkę wytworzenia </a:t>
            </a:r>
            <a:br>
              <a:rPr lang="pl-PL" sz="2400" dirty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9 nowych odmian ziemniaka, </a:t>
            </a:r>
            <a:br>
              <a:rPr lang="pl-PL" sz="2400" dirty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a ponieważ gmina Biesiekierz słynie z uprawy ziemniaków – to jemu postawiono pomnik.</a:t>
            </a:r>
          </a:p>
        </p:txBody>
      </p:sp>
      <p:pic>
        <p:nvPicPr>
          <p:cNvPr id="2050" name="Picture 2" descr="C:\Users\LAB7\AppData\Local\Microsoft\Windows\Temporary Internet Files\Content.Outlook\JFT56ID5\pomnik ziemniaka 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744" y="947056"/>
            <a:ext cx="5660570" cy="50400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93818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zrzut ekranu&#10;&#10;Opis wygenerowany automatycznie">
            <a:extLst>
              <a:ext uri="{FF2B5EF4-FFF2-40B4-BE49-F238E27FC236}">
                <a16:creationId xmlns:a16="http://schemas.microsoft.com/office/drawing/2014/main" id="{55D4DFE1-1EC0-4D66-8D33-63527D3FC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0FD3348B-793B-41A5-833F-0B31247782B3}"/>
              </a:ext>
            </a:extLst>
          </p:cNvPr>
          <p:cNvSpPr/>
          <p:nvPr/>
        </p:nvSpPr>
        <p:spPr>
          <a:xfrm>
            <a:off x="710855" y="2512358"/>
            <a:ext cx="10831788" cy="1299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endParaRPr lang="pl-PL" sz="32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pl-PL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2B93863B-8340-402E-9DB5-C098D67E81C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735432"/>
            <a:ext cx="105156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indent="174625" eaLnBrk="1" hangingPunct="1"/>
            <a:r>
              <a:rPr lang="pl-PL" altLang="pl-PL" sz="3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Literatura:</a:t>
            </a:r>
          </a:p>
        </p:txBody>
      </p:sp>
      <p:sp>
        <p:nvSpPr>
          <p:cNvPr id="7" name="Tytuł 3">
            <a:extLst>
              <a:ext uri="{FF2B5EF4-FFF2-40B4-BE49-F238E27FC236}">
                <a16:creationId xmlns:a16="http://schemas.microsoft.com/office/drawing/2014/main" id="{3D597108-9A16-4525-88F5-5856AB5E1C10}"/>
              </a:ext>
            </a:extLst>
          </p:cNvPr>
          <p:cNvSpPr txBox="1">
            <a:spLocks/>
          </p:cNvSpPr>
          <p:nvPr/>
        </p:nvSpPr>
        <p:spPr>
          <a:xfrm>
            <a:off x="838200" y="2132856"/>
            <a:ext cx="5562600" cy="3499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1023257" y="1948543"/>
            <a:ext cx="10232572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Ustawa z dnia 13 lutego 2020 r. o Państwowej Inspekcji Ochrony Roślin i Nasiennictwa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Ustawa z dnia 9 listopada 2012 r. o nasiennictwie (</a:t>
            </a:r>
            <a:r>
              <a:rPr lang="pl-PL" dirty="0" err="1">
                <a:latin typeface="Times New Roman" pitchFamily="18" charset="0"/>
                <a:cs typeface="Times New Roman" pitchFamily="18" charset="0"/>
              </a:rPr>
              <a:t>Dz.U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. z 2019 r., poz. 568 z </a:t>
            </a:r>
            <a:r>
              <a:rPr lang="pl-PL" dirty="0" err="1">
                <a:latin typeface="Times New Roman" pitchFamily="18" charset="0"/>
                <a:cs typeface="Times New Roman" pitchFamily="18" charset="0"/>
              </a:rPr>
              <a:t>późn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. zm.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Rozporządzeniem </a:t>
            </a:r>
            <a:r>
              <a:rPr lang="pl-PL" dirty="0" err="1">
                <a:latin typeface="Times New Roman" pitchFamily="18" charset="0"/>
                <a:cs typeface="Times New Roman" pitchFamily="18" charset="0"/>
              </a:rPr>
              <a:t>MRiRW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 z dnia 18 kwietnia 2013 r. w sprawie terminów składania wniosków o dokonanie  </a:t>
            </a:r>
            <a:r>
              <a:rPr lang="pl-PL" dirty="0" err="1">
                <a:latin typeface="Times New Roman" pitchFamily="18" charset="0"/>
                <a:cs typeface="Times New Roman" pitchFamily="18" charset="0"/>
              </a:rPr>
              <a:t>oceny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 polowej materiału siewnego poszczególnych grup roślin lub gatunków roślin rolniczych i warzywnych oraz szczegółowych wymagań w zakresie wytwarzania i jakości materiału siewnego tych roślin (</a:t>
            </a:r>
            <a:r>
              <a:rPr lang="pl-PL" dirty="0" err="1">
                <a:latin typeface="Times New Roman" pitchFamily="18" charset="0"/>
                <a:cs typeface="Times New Roman" pitchFamily="18" charset="0"/>
              </a:rPr>
              <a:t>Dz.U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. z 2013 r., poz. 517 z </a:t>
            </a:r>
            <a:r>
              <a:rPr lang="pl-PL" dirty="0" err="1">
                <a:latin typeface="Times New Roman" pitchFamily="18" charset="0"/>
                <a:cs typeface="Times New Roman" pitchFamily="18" charset="0"/>
              </a:rPr>
              <a:t>późn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. zm.)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Ziemniak – Identyfikacja </a:t>
            </a:r>
            <a:r>
              <a:rPr lang="pl-PL" dirty="0" err="1">
                <a:latin typeface="Times New Roman" pitchFamily="18" charset="0"/>
                <a:cs typeface="Times New Roman" pitchFamily="18" charset="0"/>
              </a:rPr>
              <a:t>agrofagów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 oraz niedoborów pokarmowych, Katarzyna </a:t>
            </a:r>
            <a:r>
              <a:rPr lang="pl-PL" dirty="0" err="1">
                <a:latin typeface="Times New Roman" pitchFamily="18" charset="0"/>
                <a:cs typeface="Times New Roman" pitchFamily="18" charset="0"/>
              </a:rPr>
              <a:t>Rębarz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Choroby wirusowe ziemniaków- Kazimierz Świeżyński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Choroby wirusowe roślin- Mirosław </a:t>
            </a:r>
            <a:r>
              <a:rPr lang="pl-PL" dirty="0" err="1">
                <a:latin typeface="Times New Roman" pitchFamily="18" charset="0"/>
                <a:cs typeface="Times New Roman" pitchFamily="18" charset="0"/>
              </a:rPr>
              <a:t>Klinkowski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Ziemniak Polski 2- Kwartalnik 2019 r.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Ziemniak Polski 4 - Kwartalnik 2019 r.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465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zrzut ekranu&#10;&#10;Opis wygenerowany automatycznie">
            <a:extLst>
              <a:ext uri="{FF2B5EF4-FFF2-40B4-BE49-F238E27FC236}">
                <a16:creationId xmlns:a16="http://schemas.microsoft.com/office/drawing/2014/main" id="{55D4DFE1-1EC0-4D66-8D33-63527D3FC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0FD3348B-793B-41A5-833F-0B31247782B3}"/>
              </a:ext>
            </a:extLst>
          </p:cNvPr>
          <p:cNvSpPr/>
          <p:nvPr/>
        </p:nvSpPr>
        <p:spPr>
          <a:xfrm>
            <a:off x="710855" y="2512358"/>
            <a:ext cx="10831788" cy="1299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endParaRPr lang="pl-PL" sz="32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pl-PL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2B93863B-8340-402E-9DB5-C098D67E81C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735432"/>
            <a:ext cx="10515600" cy="1038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/>
            <a:r>
              <a:rPr lang="pl-PL" sz="3000" b="1" dirty="0">
                <a:latin typeface="Times New Roman" pitchFamily="18" charset="0"/>
                <a:cs typeface="Times New Roman" pitchFamily="18" charset="0"/>
              </a:rPr>
              <a:t>Ocena weryfikacyjna sadzeniaków ziemniaka</a:t>
            </a:r>
            <a:endParaRPr lang="pl-PL" altLang="pl-PL" sz="30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ytuł 3">
            <a:extLst>
              <a:ext uri="{FF2B5EF4-FFF2-40B4-BE49-F238E27FC236}">
                <a16:creationId xmlns:a16="http://schemas.microsoft.com/office/drawing/2014/main" id="{3D597108-9A16-4525-88F5-5856AB5E1C10}"/>
              </a:ext>
            </a:extLst>
          </p:cNvPr>
          <p:cNvSpPr txBox="1">
            <a:spLocks/>
          </p:cNvSpPr>
          <p:nvPr/>
        </p:nvSpPr>
        <p:spPr>
          <a:xfrm>
            <a:off x="838200" y="1774371"/>
            <a:ext cx="10515600" cy="41039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Ocena weryfikacyjna sadzeniaków ziemniaka jest dokonywana w przypadku zakwalifikowania plantacji nasiennej po ocenie polowej w celu weryfikacji jej wyników w zakresie stopnia porażenia chorobami wirusowymi: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wirusem Y ziemniaka (PVY)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wirusem liściozwoju  ziemniaka (PLRV)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wirusem M ziemniaka (PVM)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wirusem A ziemniaka (PVA)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wirusem S ziemniaka (PVS)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wirusem X ziemniaka (PVX)</a:t>
            </a:r>
          </a:p>
          <a:p>
            <a:pPr algn="just">
              <a:lnSpc>
                <a:spcPct val="120000"/>
              </a:lnSpc>
            </a:pP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Zgodnie z Rozporządzeniem </a:t>
            </a:r>
            <a:r>
              <a:rPr lang="pl-PL" sz="1800" dirty="0" err="1">
                <a:latin typeface="Times New Roman" pitchFamily="18" charset="0"/>
                <a:cs typeface="Times New Roman" pitchFamily="18" charset="0"/>
              </a:rPr>
              <a:t>MRiRW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 z dnia 18 kwietnia 2013 r. w sprawie terminów składania wniosków </a:t>
            </a:r>
            <a:br>
              <a:rPr lang="pl-PL" sz="1800" dirty="0">
                <a:latin typeface="Times New Roman" pitchFamily="18" charset="0"/>
                <a:cs typeface="Times New Roman" pitchFamily="18" charset="0"/>
              </a:rPr>
            </a:b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o dokonanie  </a:t>
            </a:r>
            <a:r>
              <a:rPr lang="pl-PL" sz="1800" dirty="0" err="1">
                <a:latin typeface="Times New Roman" pitchFamily="18" charset="0"/>
                <a:cs typeface="Times New Roman" pitchFamily="18" charset="0"/>
              </a:rPr>
              <a:t>oceny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 polowej materiału siewnego poszczególnych grup roślin lub gatunków roślin rolniczych </a:t>
            </a:r>
            <a:br>
              <a:rPr lang="pl-PL" sz="1800" dirty="0">
                <a:latin typeface="Times New Roman" pitchFamily="18" charset="0"/>
                <a:cs typeface="Times New Roman" pitchFamily="18" charset="0"/>
              </a:rPr>
            </a:b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i warzywnych oraz szczegółowych wymagań w zakresie wytwarzania i jakości materiału siewnego tych roślin (</a:t>
            </a:r>
            <a:r>
              <a:rPr lang="pl-PL" sz="1800" dirty="0" err="1">
                <a:latin typeface="Times New Roman" pitchFamily="18" charset="0"/>
                <a:cs typeface="Times New Roman" pitchFamily="18" charset="0"/>
              </a:rPr>
              <a:t>Dz.U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. z 2013 r., poz. 517 z </a:t>
            </a:r>
            <a:r>
              <a:rPr lang="pl-PL" sz="1800" dirty="0" err="1">
                <a:latin typeface="Times New Roman" pitchFamily="18" charset="0"/>
                <a:cs typeface="Times New Roman" pitchFamily="18" charset="0"/>
              </a:rPr>
              <a:t>późn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. zm.)</a:t>
            </a:r>
          </a:p>
        </p:txBody>
      </p:sp>
    </p:spTree>
    <p:extLst>
      <p:ext uri="{BB962C8B-B14F-4D97-AF65-F5344CB8AC3E}">
        <p14:creationId xmlns:p14="http://schemas.microsoft.com/office/powerpoint/2010/main" val="22493818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zrzut ekranu&#10;&#10;Opis wygenerowany automatycznie">
            <a:extLst>
              <a:ext uri="{FF2B5EF4-FFF2-40B4-BE49-F238E27FC236}">
                <a16:creationId xmlns:a16="http://schemas.microsoft.com/office/drawing/2014/main" id="{55D4DFE1-1EC0-4D66-8D33-63527D3FC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0FD3348B-793B-41A5-833F-0B31247782B3}"/>
              </a:ext>
            </a:extLst>
          </p:cNvPr>
          <p:cNvSpPr/>
          <p:nvPr/>
        </p:nvSpPr>
        <p:spPr>
          <a:xfrm>
            <a:off x="710855" y="2512358"/>
            <a:ext cx="10831788" cy="1299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endParaRPr lang="pl-PL" sz="32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pl-PL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2B93863B-8340-402E-9DB5-C098D67E81C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735432"/>
            <a:ext cx="105156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indent="174625" algn="ctr" eaLnBrk="1" hangingPunct="1"/>
            <a:r>
              <a:rPr lang="pl-PL" altLang="pl-PL" sz="3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Zastrzeżenie</a:t>
            </a:r>
          </a:p>
        </p:txBody>
      </p:sp>
      <p:sp>
        <p:nvSpPr>
          <p:cNvPr id="7" name="Tytuł 3">
            <a:extLst>
              <a:ext uri="{FF2B5EF4-FFF2-40B4-BE49-F238E27FC236}">
                <a16:creationId xmlns:a16="http://schemas.microsoft.com/office/drawing/2014/main" id="{3D597108-9A16-4525-88F5-5856AB5E1C10}"/>
              </a:ext>
            </a:extLst>
          </p:cNvPr>
          <p:cNvSpPr txBox="1">
            <a:spLocks/>
          </p:cNvSpPr>
          <p:nvPr/>
        </p:nvSpPr>
        <p:spPr>
          <a:xfrm>
            <a:off x="838200" y="2132856"/>
            <a:ext cx="5562600" cy="3499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1023257" y="1948543"/>
            <a:ext cx="10232572" cy="1060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EEB5B658-681A-4B2C-B59F-6B9B57E2B0D8}"/>
              </a:ext>
            </a:extLst>
          </p:cNvPr>
          <p:cNvSpPr/>
          <p:nvPr/>
        </p:nvSpPr>
        <p:spPr>
          <a:xfrm>
            <a:off x="1023257" y="2132856"/>
            <a:ext cx="10232572" cy="2611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Niniejsza prezentacja jest chroniona prawem autorskim. Kopiowanie </a:t>
            </a:r>
            <a:br>
              <a:rPr lang="pl-PL" sz="2800" dirty="0">
                <a:latin typeface="Times New Roman" pitchFamily="18" charset="0"/>
                <a:cs typeface="Times New Roman" pitchFamily="18" charset="0"/>
              </a:rPr>
            </a:b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i wykorzystywanie części lub całości informacji, zdjęć, grafik zawartych w prezentacji bez zgody autora jest zabronione.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590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zrzut ekranu&#10;&#10;Opis wygenerowany automatycznie">
            <a:extLst>
              <a:ext uri="{FF2B5EF4-FFF2-40B4-BE49-F238E27FC236}">
                <a16:creationId xmlns:a16="http://schemas.microsoft.com/office/drawing/2014/main" id="{55D4DFE1-1EC0-4D66-8D33-63527D3FC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53200"/>
          </a:xfr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0FD3348B-793B-41A5-833F-0B31247782B3}"/>
              </a:ext>
            </a:extLst>
          </p:cNvPr>
          <p:cNvSpPr/>
          <p:nvPr/>
        </p:nvSpPr>
        <p:spPr>
          <a:xfrm>
            <a:off x="710855" y="2512358"/>
            <a:ext cx="10831788" cy="1299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endParaRPr lang="pl-PL" sz="32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pl-PL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2B93863B-8340-402E-9DB5-C098D67E81C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576408"/>
            <a:ext cx="10515600" cy="1060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/>
            <a:r>
              <a:rPr lang="pl-PL" sz="3000" b="1" dirty="0">
                <a:latin typeface="Times New Roman" pitchFamily="18" charset="0"/>
                <a:cs typeface="Times New Roman" pitchFamily="18" charset="0"/>
              </a:rPr>
              <a:t>Zagrożenia dla ziemniaka</a:t>
            </a:r>
            <a:endParaRPr lang="pl-PL" altLang="pl-PL" sz="30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ytuł 3">
            <a:extLst>
              <a:ext uri="{FF2B5EF4-FFF2-40B4-BE49-F238E27FC236}">
                <a16:creationId xmlns:a16="http://schemas.microsoft.com/office/drawing/2014/main" id="{3D597108-9A16-4525-88F5-5856AB5E1C10}"/>
              </a:ext>
            </a:extLst>
          </p:cNvPr>
          <p:cNvSpPr txBox="1">
            <a:spLocks/>
          </p:cNvSpPr>
          <p:nvPr/>
        </p:nvSpPr>
        <p:spPr>
          <a:xfrm>
            <a:off x="838200" y="2132856"/>
            <a:ext cx="10515600" cy="3499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530087" y="1463893"/>
            <a:ext cx="10951057" cy="613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00" dirty="0">
                <a:latin typeface="Times New Roman" pitchFamily="18" charset="0"/>
                <a:cs typeface="Times New Roman" pitchFamily="18" charset="0"/>
              </a:rPr>
              <a:t>Ziemniak, ze względu na wegetatywny sposób rozmnażania, jest rośliną atakowaną przez wiele patogenów. Sprzyja temu delikatność tkanek oraz łatwość powstawania uszkodzeń liści i bulw. </a:t>
            </a:r>
          </a:p>
          <a:p>
            <a:pPr marL="342900" indent="-34290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00" dirty="0">
                <a:latin typeface="Times New Roman" pitchFamily="18" charset="0"/>
                <a:cs typeface="Times New Roman" pitchFamily="18" charset="0"/>
              </a:rPr>
              <a:t>Do porażenia roślin dochodzi przeważnie w momencie, gdy roślina jest wrażliwa na czynnik chorobotwórczy i gdy występują sprzyjające warunki do rozwoju wirusa (wilgotność </a:t>
            </a:r>
            <a:br>
              <a:rPr lang="pl-PL" sz="2100" dirty="0">
                <a:latin typeface="Times New Roman" pitchFamily="18" charset="0"/>
                <a:cs typeface="Times New Roman" pitchFamily="18" charset="0"/>
              </a:rPr>
            </a:br>
            <a:r>
              <a:rPr lang="pl-PL" sz="2100" dirty="0">
                <a:latin typeface="Times New Roman" pitchFamily="18" charset="0"/>
                <a:cs typeface="Times New Roman" pitchFamily="18" charset="0"/>
              </a:rPr>
              <a:t>i temperatura). </a:t>
            </a:r>
          </a:p>
          <a:p>
            <a:pPr marL="342900" indent="-34290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00" dirty="0">
                <a:latin typeface="Times New Roman" pitchFamily="18" charset="0"/>
                <a:cs typeface="Times New Roman" pitchFamily="18" charset="0"/>
              </a:rPr>
              <a:t>Ziemniak począwszy od fazy kiełkowania, wschodów, kwitnienia i dojrzewania roślin narażony jest na atak patogenów. </a:t>
            </a:r>
          </a:p>
          <a:p>
            <a:pPr marL="342900" indent="-34290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00" dirty="0">
                <a:latin typeface="Times New Roman" pitchFamily="18" charset="0"/>
                <a:cs typeface="Times New Roman" pitchFamily="18" charset="0"/>
              </a:rPr>
              <a:t>Skutkiem masowego pojawienia się patogenów w środowisku jest zazwyczaj zmniejszenie plonów ziemniaka i pogorszenie jakości bulw. </a:t>
            </a:r>
          </a:p>
          <a:p>
            <a:pPr marL="342900" indent="-34290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00" dirty="0">
                <a:latin typeface="Times New Roman" pitchFamily="18" charset="0"/>
                <a:cs typeface="Times New Roman" pitchFamily="18" charset="0"/>
              </a:rPr>
              <a:t>Ponadto bulwy, które magazynowane są w przechowalni narażone są na rozwój chorób przechowalniczych, co powoduje straty i ubytki bulw.</a:t>
            </a:r>
          </a:p>
          <a:p>
            <a:pPr algn="just">
              <a:lnSpc>
                <a:spcPct val="110000"/>
              </a:lnSpc>
            </a:pPr>
            <a:endParaRPr lang="pl-PL" sz="21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</a:pPr>
            <a:endParaRPr lang="pl-PL" sz="21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</a:pPr>
            <a:endParaRPr lang="pl-PL" sz="21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</a:pPr>
            <a:endParaRPr lang="pl-PL" sz="21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</a:pPr>
            <a:endParaRPr lang="pl-PL" sz="2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630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zrzut ekranu&#10;&#10;Opis wygenerowany automatycznie">
            <a:extLst>
              <a:ext uri="{FF2B5EF4-FFF2-40B4-BE49-F238E27FC236}">
                <a16:creationId xmlns:a16="http://schemas.microsoft.com/office/drawing/2014/main" id="{55D4DFE1-1EC0-4D66-8D33-63527D3FC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0FD3348B-793B-41A5-833F-0B31247782B3}"/>
              </a:ext>
            </a:extLst>
          </p:cNvPr>
          <p:cNvSpPr/>
          <p:nvPr/>
        </p:nvSpPr>
        <p:spPr>
          <a:xfrm>
            <a:off x="710855" y="2512358"/>
            <a:ext cx="10831788" cy="1299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endParaRPr lang="pl-PL" sz="32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pl-PL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2B93863B-8340-402E-9DB5-C098D67E81C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911562"/>
            <a:ext cx="10515600" cy="1034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/>
            <a:r>
              <a:rPr lang="pl-PL" sz="3000" b="1" dirty="0">
                <a:latin typeface="Times New Roman" pitchFamily="18" charset="0"/>
                <a:cs typeface="Times New Roman" pitchFamily="18" charset="0"/>
              </a:rPr>
              <a:t>Sposoby ograniczania rozwoju wirusów</a:t>
            </a:r>
            <a:endParaRPr lang="pl-PL" altLang="pl-PL" sz="30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ytuł 3">
            <a:extLst>
              <a:ext uri="{FF2B5EF4-FFF2-40B4-BE49-F238E27FC236}">
                <a16:creationId xmlns:a16="http://schemas.microsoft.com/office/drawing/2014/main" id="{3D597108-9A16-4525-88F5-5856AB5E1C10}"/>
              </a:ext>
            </a:extLst>
          </p:cNvPr>
          <p:cNvSpPr txBox="1">
            <a:spLocks/>
          </p:cNvSpPr>
          <p:nvPr/>
        </p:nvSpPr>
        <p:spPr>
          <a:xfrm>
            <a:off x="838200" y="1881809"/>
            <a:ext cx="10642944" cy="39321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900" dirty="0">
                <a:latin typeface="Times New Roman" pitchFamily="18" charset="0"/>
                <a:cs typeface="Times New Roman" pitchFamily="18" charset="0"/>
              </a:rPr>
              <a:t>używanie zdrowych, kwalifikowanych sadzeniaków ziemniaka,</a:t>
            </a:r>
          </a:p>
          <a:p>
            <a:pPr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pl-PL" sz="4900" dirty="0">
                <a:latin typeface="Times New Roman" pitchFamily="18" charset="0"/>
                <a:cs typeface="Times New Roman" pitchFamily="18" charset="0"/>
              </a:rPr>
              <a:t> uprawa odmian odpornych lub o podwyższonej odporności na wirusy,</a:t>
            </a:r>
          </a:p>
          <a:p>
            <a:pPr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pl-PL" sz="4900" dirty="0">
                <a:latin typeface="Times New Roman" pitchFamily="18" charset="0"/>
                <a:cs typeface="Times New Roman" pitchFamily="18" charset="0"/>
              </a:rPr>
              <a:t> wysadzanie pobudzonych lub podkiełkowanych bulw w terminach wczesnych,</a:t>
            </a:r>
          </a:p>
          <a:p>
            <a:pPr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pl-PL" sz="4900" dirty="0">
                <a:latin typeface="Times New Roman" pitchFamily="18" charset="0"/>
                <a:cs typeface="Times New Roman" pitchFamily="18" charset="0"/>
              </a:rPr>
              <a:t> lokalizacja upraw nasiennych w odpowiednich strefach,</a:t>
            </a:r>
          </a:p>
          <a:p>
            <a:pPr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pl-PL" sz="4900" dirty="0">
                <a:latin typeface="Times New Roman" pitchFamily="18" charset="0"/>
                <a:cs typeface="Times New Roman" pitchFamily="18" charset="0"/>
              </a:rPr>
              <a:t> selekcje negatywne, izolacja przestrzenna,</a:t>
            </a:r>
          </a:p>
          <a:p>
            <a:pPr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pl-PL" sz="4900" dirty="0">
                <a:latin typeface="Times New Roman" pitchFamily="18" charset="0"/>
                <a:cs typeface="Times New Roman" pitchFamily="18" charset="0"/>
              </a:rPr>
              <a:t> opryski olejami mineralnymi,</a:t>
            </a:r>
          </a:p>
          <a:p>
            <a:pPr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pl-PL" sz="4900" dirty="0">
                <a:latin typeface="Times New Roman" pitchFamily="18" charset="0"/>
                <a:cs typeface="Times New Roman" pitchFamily="18" charset="0"/>
              </a:rPr>
              <a:t> chemiczne zwalczanie mszyc,</a:t>
            </a:r>
          </a:p>
          <a:p>
            <a:pPr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pl-PL" sz="4900" dirty="0">
                <a:latin typeface="Times New Roman" pitchFamily="18" charset="0"/>
                <a:cs typeface="Times New Roman" pitchFamily="18" charset="0"/>
              </a:rPr>
              <a:t> wczesne niszczenie naci,</a:t>
            </a:r>
          </a:p>
          <a:p>
            <a:pPr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pl-PL" sz="4900" dirty="0">
                <a:latin typeface="Times New Roman" pitchFamily="18" charset="0"/>
                <a:cs typeface="Times New Roman" pitchFamily="18" charset="0"/>
              </a:rPr>
              <a:t> wymiana sadzeniaków co 2 do 5 lat.</a:t>
            </a:r>
          </a:p>
        </p:txBody>
      </p:sp>
    </p:spTree>
    <p:extLst>
      <p:ext uri="{BB962C8B-B14F-4D97-AF65-F5344CB8AC3E}">
        <p14:creationId xmlns:p14="http://schemas.microsoft.com/office/powerpoint/2010/main" val="1440630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zrzut ekranu&#10;&#10;Opis wygenerowany automatycznie">
            <a:extLst>
              <a:ext uri="{FF2B5EF4-FFF2-40B4-BE49-F238E27FC236}">
                <a16:creationId xmlns:a16="http://schemas.microsoft.com/office/drawing/2014/main" id="{55D4DFE1-1EC0-4D66-8D33-63527D3FC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0FD3348B-793B-41A5-833F-0B31247782B3}"/>
              </a:ext>
            </a:extLst>
          </p:cNvPr>
          <p:cNvSpPr/>
          <p:nvPr/>
        </p:nvSpPr>
        <p:spPr>
          <a:xfrm>
            <a:off x="710855" y="2512358"/>
            <a:ext cx="10831788" cy="1299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endParaRPr lang="pl-PL" sz="32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pl-PL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2B93863B-8340-402E-9DB5-C098D67E81C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1600675"/>
            <a:ext cx="10515600" cy="1034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/>
            <a:r>
              <a:rPr lang="pl-PL" sz="3600" b="1" dirty="0">
                <a:latin typeface="Times New Roman" pitchFamily="18" charset="0"/>
                <a:cs typeface="Times New Roman" pitchFamily="18" charset="0"/>
              </a:rPr>
              <a:t>Wirusy ziemniaka</a:t>
            </a:r>
            <a:endParaRPr lang="pl-PL" altLang="pl-PL" sz="36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033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zrzut ekranu&#10;&#10;Opis wygenerowany automatycznie">
            <a:extLst>
              <a:ext uri="{FF2B5EF4-FFF2-40B4-BE49-F238E27FC236}">
                <a16:creationId xmlns:a16="http://schemas.microsoft.com/office/drawing/2014/main" id="{55D4DFE1-1EC0-4D66-8D33-63527D3FC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0FD3348B-793B-41A5-833F-0B31247782B3}"/>
              </a:ext>
            </a:extLst>
          </p:cNvPr>
          <p:cNvSpPr/>
          <p:nvPr/>
        </p:nvSpPr>
        <p:spPr>
          <a:xfrm>
            <a:off x="710855" y="2512358"/>
            <a:ext cx="10831788" cy="1299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endParaRPr lang="pl-PL" sz="32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pl-PL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2B93863B-8340-402E-9DB5-C098D67E81C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1025414"/>
            <a:ext cx="10515600" cy="723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/>
            <a:r>
              <a:rPr lang="pl-PL" sz="3200" b="1" dirty="0">
                <a:latin typeface="Times New Roman" pitchFamily="18" charset="0"/>
                <a:cs typeface="Times New Roman" pitchFamily="18" charset="0"/>
              </a:rPr>
              <a:t>PVY</a:t>
            </a:r>
            <a:r>
              <a:rPr lang="pl-PL" sz="3200" dirty="0">
                <a:latin typeface="Times New Roman" pitchFamily="18" charset="0"/>
                <a:cs typeface="Times New Roman" pitchFamily="18" charset="0"/>
              </a:rPr>
              <a:t> (ang. </a:t>
            </a:r>
            <a:r>
              <a:rPr lang="pl-PL" sz="3200" dirty="0" err="1">
                <a:latin typeface="Times New Roman" pitchFamily="18" charset="0"/>
                <a:cs typeface="Times New Roman" pitchFamily="18" charset="0"/>
              </a:rPr>
              <a:t>Potato</a:t>
            </a:r>
            <a:r>
              <a:rPr lang="pl-PL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3200" dirty="0" err="1">
                <a:latin typeface="Times New Roman" pitchFamily="18" charset="0"/>
                <a:cs typeface="Times New Roman" pitchFamily="18" charset="0"/>
              </a:rPr>
              <a:t>virus</a:t>
            </a:r>
            <a:r>
              <a:rPr lang="pl-PL" sz="3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sz="3200" dirty="0">
                <a:latin typeface="Times New Roman" pitchFamily="18" charset="0"/>
                <a:cs typeface="Times New Roman" pitchFamily="18" charset="0"/>
              </a:rPr>
              <a:t>Y, PVY)</a:t>
            </a:r>
            <a:br>
              <a:rPr lang="pl-PL" sz="3200" dirty="0">
                <a:latin typeface="Times New Roman" pitchFamily="18" charset="0"/>
                <a:cs typeface="Times New Roman" pitchFamily="18" charset="0"/>
              </a:rPr>
            </a:br>
            <a:endParaRPr lang="pl-PL" altLang="pl-PL" sz="30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ytuł 3">
            <a:extLst>
              <a:ext uri="{FF2B5EF4-FFF2-40B4-BE49-F238E27FC236}">
                <a16:creationId xmlns:a16="http://schemas.microsoft.com/office/drawing/2014/main" id="{3D597108-9A16-4525-88F5-5856AB5E1C10}"/>
              </a:ext>
            </a:extLst>
          </p:cNvPr>
          <p:cNvSpPr txBox="1">
            <a:spLocks/>
          </p:cNvSpPr>
          <p:nvPr/>
        </p:nvSpPr>
        <p:spPr>
          <a:xfrm>
            <a:off x="838200" y="2132856"/>
            <a:ext cx="10515600" cy="3499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710855" y="1491630"/>
            <a:ext cx="10929257" cy="4640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600" dirty="0">
                <a:latin typeface="Times New Roman" pitchFamily="18" charset="0"/>
                <a:cs typeface="Times New Roman" pitchFamily="18" charset="0"/>
              </a:rPr>
              <a:t>Rodzina: </a:t>
            </a:r>
            <a:r>
              <a:rPr lang="pl-PL" sz="2600" i="1" dirty="0" err="1">
                <a:latin typeface="Times New Roman" pitchFamily="18" charset="0"/>
                <a:cs typeface="Times New Roman" pitchFamily="18" charset="0"/>
              </a:rPr>
              <a:t>Potyviridae</a:t>
            </a:r>
            <a:endParaRPr lang="pl-PL" sz="2600" i="1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</a:pPr>
            <a:r>
              <a:rPr lang="pl-PL" sz="2600" dirty="0">
                <a:latin typeface="Times New Roman" pitchFamily="18" charset="0"/>
                <a:cs typeface="Times New Roman" pitchFamily="18" charset="0"/>
              </a:rPr>
              <a:t>Rodzaj: </a:t>
            </a:r>
            <a:r>
              <a:rPr lang="pl-PL" sz="2600" i="1" dirty="0" err="1">
                <a:latin typeface="Times New Roman" pitchFamily="18" charset="0"/>
                <a:cs typeface="Times New Roman" pitchFamily="18" charset="0"/>
              </a:rPr>
              <a:t>Potyvirus</a:t>
            </a:r>
            <a:endParaRPr lang="pl-PL" sz="1050" dirty="0">
              <a:latin typeface="Times New Roman" pitchFamily="18" charset="0"/>
              <a:cs typeface="Times New Roman" pitchFamily="18" charset="0"/>
            </a:endParaRPr>
          </a:p>
          <a:p>
            <a:pPr marL="180000" indent="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latin typeface="Times New Roman" pitchFamily="18" charset="0"/>
                <a:cs typeface="Times New Roman" pitchFamily="18" charset="0"/>
              </a:rPr>
              <a:t>Typowym przedstawicielem rodzaju </a:t>
            </a:r>
            <a:r>
              <a:rPr lang="pl-PL" sz="2200" i="1" dirty="0" err="1">
                <a:latin typeface="Times New Roman" pitchFamily="18" charset="0"/>
                <a:cs typeface="Times New Roman" pitchFamily="18" charset="0"/>
              </a:rPr>
              <a:t>Potyvirus</a:t>
            </a:r>
            <a:r>
              <a:rPr lang="pl-PL" sz="2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sz="2200" dirty="0">
                <a:latin typeface="Times New Roman" pitchFamily="18" charset="0"/>
                <a:cs typeface="Times New Roman" pitchFamily="18" charset="0"/>
              </a:rPr>
              <a:t>należącego do rodziny </a:t>
            </a:r>
            <a:r>
              <a:rPr lang="pl-PL" sz="2200" i="1" dirty="0" err="1">
                <a:latin typeface="Times New Roman" pitchFamily="18" charset="0"/>
                <a:cs typeface="Times New Roman" pitchFamily="18" charset="0"/>
              </a:rPr>
              <a:t>Potyviridae</a:t>
            </a:r>
            <a:r>
              <a:rPr lang="pl-PL" sz="2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200" dirty="0">
                <a:latin typeface="Times New Roman" pitchFamily="18" charset="0"/>
                <a:cs typeface="Times New Roman" pitchFamily="18" charset="0"/>
              </a:rPr>
              <a:t>jest wirus </a:t>
            </a:r>
            <a:r>
              <a:rPr lang="pl-PL" sz="2200" b="1" dirty="0">
                <a:latin typeface="Times New Roman" pitchFamily="18" charset="0"/>
                <a:cs typeface="Times New Roman" pitchFamily="18" charset="0"/>
              </a:rPr>
              <a:t>PVY</a:t>
            </a:r>
            <a:r>
              <a:rPr lang="pl-PL" sz="2200" dirty="0">
                <a:latin typeface="Times New Roman" pitchFamily="18" charset="0"/>
                <a:cs typeface="Times New Roman" pitchFamily="18" charset="0"/>
              </a:rPr>
              <a:t> ziemniaka.</a:t>
            </a:r>
          </a:p>
          <a:p>
            <a:pPr marL="180000" indent="1800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200" dirty="0">
                <a:latin typeface="Times New Roman" pitchFamily="18" charset="0"/>
                <a:cs typeface="Times New Roman" pitchFamily="18" charset="0"/>
              </a:rPr>
              <a:t>W zależności od uprawianej odmiany ziemniaków wyróżniamy trzy główne szczepy tego wirusa (Y⁰, Yᴺ, Y</a:t>
            </a:r>
            <a:r>
              <a:rPr lang="pl-PL" sz="2200" baseline="30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pl-PL" sz="2200" dirty="0">
                <a:latin typeface="Times New Roman" pitchFamily="18" charset="0"/>
                <a:cs typeface="Times New Roman" pitchFamily="18" charset="0"/>
              </a:rPr>
              <a:t>) oraz liczne </a:t>
            </a:r>
            <a:r>
              <a:rPr lang="pl-PL" sz="2200" dirty="0" err="1">
                <a:latin typeface="Times New Roman" pitchFamily="18" charset="0"/>
                <a:cs typeface="Times New Roman" pitchFamily="18" charset="0"/>
              </a:rPr>
              <a:t>rekombinanty</a:t>
            </a:r>
            <a:r>
              <a:rPr lang="pl-PL" sz="2200" dirty="0">
                <a:latin typeface="Times New Roman" pitchFamily="18" charset="0"/>
                <a:cs typeface="Times New Roman" pitchFamily="18" charset="0"/>
              </a:rPr>
              <a:t> m.in. Y (Y</a:t>
            </a:r>
            <a:r>
              <a:rPr lang="pl-PL" sz="2200" baseline="30000" dirty="0">
                <a:latin typeface="Times New Roman" pitchFamily="18" charset="0"/>
                <a:cs typeface="Times New Roman" pitchFamily="18" charset="0"/>
              </a:rPr>
              <a:t>NTN</a:t>
            </a:r>
            <a:r>
              <a:rPr lang="pl-PL" sz="2200" dirty="0">
                <a:latin typeface="Times New Roman" pitchFamily="18" charset="0"/>
                <a:cs typeface="Times New Roman" pitchFamily="18" charset="0"/>
              </a:rPr>
              <a:t>, Y</a:t>
            </a:r>
            <a:r>
              <a:rPr lang="pl-PL" sz="2200" baseline="30000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pl-PL" sz="2200" dirty="0">
                <a:latin typeface="Times New Roman" pitchFamily="18" charset="0"/>
                <a:cs typeface="Times New Roman" pitchFamily="18" charset="0"/>
              </a:rPr>
              <a:t>, Y</a:t>
            </a:r>
            <a:r>
              <a:rPr lang="pl-PL" sz="2200" baseline="300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pl-PL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sz="2200" dirty="0" err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pl-PL" sz="2200" baseline="300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l-PL" sz="2200" dirty="0" err="1">
                <a:latin typeface="Times New Roman" pitchFamily="18" charset="0"/>
                <a:cs typeface="Times New Roman" pitchFamily="18" charset="0"/>
              </a:rPr>
              <a:t>Wi</a:t>
            </a:r>
            <a:r>
              <a:rPr lang="pl-PL" sz="2200" dirty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marL="180000" indent="18000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latin typeface="Times New Roman" pitchFamily="18" charset="0"/>
                <a:cs typeface="Times New Roman" pitchFamily="18" charset="0"/>
              </a:rPr>
              <a:t>Spośród wirusów występujących w Polsce </a:t>
            </a:r>
            <a:r>
              <a:rPr lang="pl-PL" sz="2200" b="1" dirty="0">
                <a:latin typeface="Times New Roman" pitchFamily="18" charset="0"/>
                <a:cs typeface="Times New Roman" pitchFamily="18" charset="0"/>
              </a:rPr>
              <a:t>PVY </a:t>
            </a:r>
            <a:r>
              <a:rPr lang="pl-PL" sz="2200" dirty="0">
                <a:latin typeface="Times New Roman" pitchFamily="18" charset="0"/>
                <a:cs typeface="Times New Roman" pitchFamily="18" charset="0"/>
              </a:rPr>
              <a:t>jest najbardziej szkodliwy. </a:t>
            </a:r>
          </a:p>
          <a:p>
            <a:pPr marL="180000" algn="just">
              <a:lnSpc>
                <a:spcPct val="120000"/>
              </a:lnSpc>
              <a:spcBef>
                <a:spcPts val="1800"/>
              </a:spcBef>
              <a:spcAft>
                <a:spcPts val="1800"/>
              </a:spcAft>
            </a:pPr>
            <a:r>
              <a:rPr lang="pl-PL" sz="2200" dirty="0">
                <a:latin typeface="Times New Roman" pitchFamily="18" charset="0"/>
                <a:cs typeface="Times New Roman" pitchFamily="18" charset="0"/>
              </a:rPr>
              <a:t>W przypadku odmian podatnych na zainfekowanie spadek plonu może wynieść 70-85%.</a:t>
            </a:r>
          </a:p>
          <a:p>
            <a:pPr marL="180000" indent="1800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pl-PL" sz="2200" dirty="0">
              <a:latin typeface="Times New Roman" pitchFamily="18" charset="0"/>
              <a:cs typeface="Times New Roman" pitchFamily="18" charset="0"/>
            </a:endParaRPr>
          </a:p>
          <a:p>
            <a:pPr marL="180000" algn="just">
              <a:lnSpc>
                <a:spcPct val="120000"/>
              </a:lnSpc>
            </a:pPr>
            <a:endParaRPr lang="pl-PL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630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zrzut ekranu&#10;&#10;Opis wygenerowany automatycznie">
            <a:extLst>
              <a:ext uri="{FF2B5EF4-FFF2-40B4-BE49-F238E27FC236}">
                <a16:creationId xmlns:a16="http://schemas.microsoft.com/office/drawing/2014/main" id="{55D4DFE1-1EC0-4D66-8D33-63527D3FC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0FD3348B-793B-41A5-833F-0B31247782B3}"/>
              </a:ext>
            </a:extLst>
          </p:cNvPr>
          <p:cNvSpPr/>
          <p:nvPr/>
        </p:nvSpPr>
        <p:spPr>
          <a:xfrm>
            <a:off x="710855" y="2512358"/>
            <a:ext cx="10831788" cy="1299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endParaRPr lang="pl-PL" sz="32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pl-PL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2B93863B-8340-402E-9DB5-C098D67E81C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1574" y="1225826"/>
            <a:ext cx="10515600" cy="723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/>
            <a:r>
              <a:rPr lang="pl-PL" sz="2900" b="1" dirty="0">
                <a:latin typeface="Times New Roman" pitchFamily="18" charset="0"/>
                <a:cs typeface="Times New Roman" pitchFamily="18" charset="0"/>
              </a:rPr>
              <a:t>PVY</a:t>
            </a:r>
            <a:r>
              <a:rPr lang="pl-PL" sz="2900" dirty="0">
                <a:latin typeface="Times New Roman" pitchFamily="18" charset="0"/>
                <a:cs typeface="Times New Roman" pitchFamily="18" charset="0"/>
              </a:rPr>
              <a:t> (ang. </a:t>
            </a:r>
            <a:r>
              <a:rPr lang="pl-PL" sz="2900" dirty="0" err="1">
                <a:latin typeface="Times New Roman" pitchFamily="18" charset="0"/>
                <a:cs typeface="Times New Roman" pitchFamily="18" charset="0"/>
              </a:rPr>
              <a:t>Potato</a:t>
            </a:r>
            <a:r>
              <a:rPr lang="pl-PL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900" dirty="0" err="1">
                <a:latin typeface="Times New Roman" pitchFamily="18" charset="0"/>
                <a:cs typeface="Times New Roman" pitchFamily="18" charset="0"/>
              </a:rPr>
              <a:t>virus</a:t>
            </a:r>
            <a:r>
              <a:rPr lang="pl-PL" sz="29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sz="2900" dirty="0">
                <a:latin typeface="Times New Roman" pitchFamily="18" charset="0"/>
                <a:cs typeface="Times New Roman" pitchFamily="18" charset="0"/>
              </a:rPr>
              <a:t>Y, PVY)</a:t>
            </a:r>
            <a:br>
              <a:rPr lang="pl-PL" sz="2900" dirty="0">
                <a:latin typeface="Times New Roman" pitchFamily="18" charset="0"/>
                <a:cs typeface="Times New Roman" pitchFamily="18" charset="0"/>
              </a:rPr>
            </a:br>
            <a:endParaRPr lang="pl-PL" altLang="pl-PL" sz="29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ytuł 3">
            <a:extLst>
              <a:ext uri="{FF2B5EF4-FFF2-40B4-BE49-F238E27FC236}">
                <a16:creationId xmlns:a16="http://schemas.microsoft.com/office/drawing/2014/main" id="{3D597108-9A16-4525-88F5-5856AB5E1C10}"/>
              </a:ext>
            </a:extLst>
          </p:cNvPr>
          <p:cNvSpPr txBox="1">
            <a:spLocks/>
          </p:cNvSpPr>
          <p:nvPr/>
        </p:nvSpPr>
        <p:spPr>
          <a:xfrm>
            <a:off x="838200" y="2132856"/>
            <a:ext cx="10515600" cy="3499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AC7B6899-2004-471C-937C-3D7B225D5172}"/>
              </a:ext>
            </a:extLst>
          </p:cNvPr>
          <p:cNvSpPr/>
          <p:nvPr/>
        </p:nvSpPr>
        <p:spPr>
          <a:xfrm>
            <a:off x="477078" y="1880005"/>
            <a:ext cx="11224592" cy="4950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18000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300" dirty="0">
                <a:latin typeface="Times New Roman" pitchFamily="18" charset="0"/>
                <a:cs typeface="Times New Roman" pitchFamily="18" charset="0"/>
              </a:rPr>
              <a:t>W Polsce po raz pierwszy zidentyfikowano szczep Y</a:t>
            </a:r>
            <a:r>
              <a:rPr lang="pl-PL" sz="2300" baseline="30000" dirty="0">
                <a:latin typeface="Times New Roman" pitchFamily="18" charset="0"/>
                <a:cs typeface="Times New Roman" pitchFamily="18" charset="0"/>
              </a:rPr>
              <a:t>NTN </a:t>
            </a:r>
            <a:r>
              <a:rPr lang="pl-PL" sz="2300" dirty="0">
                <a:latin typeface="Times New Roman" pitchFamily="18" charset="0"/>
                <a:cs typeface="Times New Roman" pitchFamily="18" charset="0"/>
              </a:rPr>
              <a:t> w 1994 roku i od tego czasu jego udział w porażeniu roślin wzrastał. Od 2010 roku w populacji PVY obserwuje się spadek udziału szczepu Y</a:t>
            </a:r>
            <a:r>
              <a:rPr lang="pl-PL" sz="2300" baseline="30000" dirty="0">
                <a:latin typeface="Times New Roman" pitchFamily="18" charset="0"/>
                <a:cs typeface="Times New Roman" pitchFamily="18" charset="0"/>
              </a:rPr>
              <a:t>NTN</a:t>
            </a:r>
            <a:r>
              <a:rPr lang="pl-PL" sz="23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180000" indent="18000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300" dirty="0">
                <a:latin typeface="Times New Roman" pitchFamily="18" charset="0"/>
                <a:cs typeface="Times New Roman" pitchFamily="18" charset="0"/>
              </a:rPr>
              <a:t>W latach 2010-2012 dominującym szczepem był </a:t>
            </a:r>
            <a:r>
              <a:rPr lang="pl-PL" sz="2300" dirty="0" err="1">
                <a:latin typeface="Times New Roman" pitchFamily="18" charset="0"/>
                <a:cs typeface="Times New Roman" pitchFamily="18" charset="0"/>
              </a:rPr>
              <a:t>YᴺWi</a:t>
            </a:r>
            <a:r>
              <a:rPr lang="pl-PL" sz="2300" dirty="0">
                <a:latin typeface="Times New Roman" pitchFamily="18" charset="0"/>
                <a:cs typeface="Times New Roman" pitchFamily="18" charset="0"/>
              </a:rPr>
              <a:t>, natomiast udział Y⁰ nie przekraczał 10%.</a:t>
            </a:r>
          </a:p>
          <a:p>
            <a:pPr marL="180000" indent="18000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300" dirty="0">
                <a:latin typeface="Times New Roman" pitchFamily="18" charset="0"/>
                <a:cs typeface="Times New Roman" pitchFamily="18" charset="0"/>
              </a:rPr>
              <a:t>W latach 70-tych ubiegłego wieku rozróżniano trzy szczepy wirusa ziemniaka: szczep zwyczajny Y⁰ (w Polsce najbardziej rozpowszechniony), szczep Yᴺ (występował </a:t>
            </a:r>
            <a:br>
              <a:rPr lang="pl-PL" sz="2300" dirty="0">
                <a:latin typeface="Times New Roman" pitchFamily="18" charset="0"/>
                <a:cs typeface="Times New Roman" pitchFamily="18" charset="0"/>
              </a:rPr>
            </a:br>
            <a:r>
              <a:rPr lang="pl-PL" sz="2300" dirty="0">
                <a:latin typeface="Times New Roman" pitchFamily="18" charset="0"/>
                <a:cs typeface="Times New Roman" pitchFamily="18" charset="0"/>
              </a:rPr>
              <a:t>w ok. 10 % roślin zainfekowanych wirusem PVY), szczep Y</a:t>
            </a:r>
            <a:r>
              <a:rPr lang="pl-PL" sz="2300" baseline="30000" dirty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pl-PL" sz="2300" dirty="0">
                <a:latin typeface="Times New Roman" pitchFamily="18" charset="0"/>
                <a:cs typeface="Times New Roman" pitchFamily="18" charset="0"/>
              </a:rPr>
              <a:t>(wówczas Polsce nie zidentyfikowano). </a:t>
            </a:r>
          </a:p>
          <a:p>
            <a:pPr marL="180000" indent="18000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sz="2300" dirty="0">
              <a:latin typeface="Times New Roman" pitchFamily="18" charset="0"/>
              <a:cs typeface="Times New Roman" pitchFamily="18" charset="0"/>
            </a:endParaRPr>
          </a:p>
          <a:p>
            <a:pPr marL="180000" indent="1800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063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zrzut ekranu&#10;&#10;Opis wygenerowany automatycznie">
            <a:extLst>
              <a:ext uri="{FF2B5EF4-FFF2-40B4-BE49-F238E27FC236}">
                <a16:creationId xmlns:a16="http://schemas.microsoft.com/office/drawing/2014/main" id="{55D4DFE1-1EC0-4D66-8D33-63527D3FC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0FD3348B-793B-41A5-833F-0B31247782B3}"/>
              </a:ext>
            </a:extLst>
          </p:cNvPr>
          <p:cNvSpPr/>
          <p:nvPr/>
        </p:nvSpPr>
        <p:spPr>
          <a:xfrm>
            <a:off x="710855" y="2512358"/>
            <a:ext cx="10831788" cy="1299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endParaRPr lang="pl-PL" sz="32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pl-PL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Tytuł 3">
            <a:extLst>
              <a:ext uri="{FF2B5EF4-FFF2-40B4-BE49-F238E27FC236}">
                <a16:creationId xmlns:a16="http://schemas.microsoft.com/office/drawing/2014/main" id="{3D597108-9A16-4525-88F5-5856AB5E1C10}"/>
              </a:ext>
            </a:extLst>
          </p:cNvPr>
          <p:cNvSpPr txBox="1">
            <a:spLocks/>
          </p:cNvSpPr>
          <p:nvPr/>
        </p:nvSpPr>
        <p:spPr>
          <a:xfrm>
            <a:off x="838200" y="2132856"/>
            <a:ext cx="5431971" cy="3499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653143" y="925286"/>
            <a:ext cx="6052457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l-PL" sz="2900" b="1" dirty="0">
                <a:latin typeface="Times New Roman" pitchFamily="18" charset="0"/>
                <a:cs typeface="Times New Roman" pitchFamily="18" charset="0"/>
              </a:rPr>
              <a:t>PVY - rozwój</a:t>
            </a:r>
          </a:p>
          <a:p>
            <a:pPr algn="just">
              <a:spcAft>
                <a:spcPts val="600"/>
              </a:spcAft>
            </a:pPr>
            <a:r>
              <a:rPr lang="pl-PL" sz="2200" dirty="0">
                <a:latin typeface="Times New Roman" pitchFamily="18" charset="0"/>
                <a:cs typeface="Times New Roman" pitchFamily="18" charset="0"/>
              </a:rPr>
              <a:t>Wirus PVY ma szeroki zakres żywicieli: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200" dirty="0">
                <a:latin typeface="Times New Roman" pitchFamily="18" charset="0"/>
                <a:cs typeface="Times New Roman" pitchFamily="18" charset="0"/>
              </a:rPr>
              <a:t>rośliny uprawne: ziemniaki, papryka, tytoń,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200" dirty="0">
                <a:latin typeface="Times New Roman" pitchFamily="18" charset="0"/>
                <a:cs typeface="Times New Roman" pitchFamily="18" charset="0"/>
              </a:rPr>
              <a:t>rośliny ozdobne: dalia, petunia, </a:t>
            </a:r>
          </a:p>
          <a:p>
            <a:pPr marL="342900" indent="-34290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latin typeface="Times New Roman" pitchFamily="18" charset="0"/>
                <a:cs typeface="Times New Roman" pitchFamily="18" charset="0"/>
              </a:rPr>
              <a:t>chwasty: psianka czarna. </a:t>
            </a:r>
          </a:p>
          <a:p>
            <a:pPr algn="just">
              <a:spcAft>
                <a:spcPts val="600"/>
              </a:spcAft>
            </a:pPr>
            <a:r>
              <a:rPr lang="pl-PL" sz="2200" dirty="0">
                <a:latin typeface="Times New Roman" pitchFamily="18" charset="0"/>
                <a:cs typeface="Times New Roman" pitchFamily="18" charset="0"/>
              </a:rPr>
              <a:t>Drogi przenoszenia wirusa: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200" dirty="0">
                <a:latin typeface="Times New Roman" pitchFamily="18" charset="0"/>
                <a:cs typeface="Times New Roman" pitchFamily="18" charset="0"/>
              </a:rPr>
              <a:t>mszyca brzoskwiniowa (w sposób nie trwały i nie krążeniowy),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200" dirty="0">
                <a:latin typeface="Times New Roman" pitchFamily="18" charset="0"/>
                <a:cs typeface="Times New Roman" pitchFamily="18" charset="0"/>
              </a:rPr>
              <a:t>uszkodzenia mechaniczne,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200" dirty="0">
                <a:latin typeface="Times New Roman" pitchFamily="18" charset="0"/>
                <a:cs typeface="Times New Roman" pitchFamily="18" charset="0"/>
              </a:rPr>
              <a:t>szczepienie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200" dirty="0">
                <a:latin typeface="Times New Roman" pitchFamily="18" charset="0"/>
                <a:cs typeface="Times New Roman" pitchFamily="18" charset="0"/>
              </a:rPr>
              <a:t>wraz z wodą. </a:t>
            </a:r>
          </a:p>
          <a:p>
            <a:endParaRPr lang="pl-PL" dirty="0"/>
          </a:p>
        </p:txBody>
      </p:sp>
      <p:pic>
        <p:nvPicPr>
          <p:cNvPr id="9" name="Symbol zastępczy zawartości 5" descr="zdj 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88628" y="892628"/>
            <a:ext cx="4517571" cy="460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46580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</TotalTime>
  <Words>2141</Words>
  <Application>Microsoft Office PowerPoint</Application>
  <PresentationFormat>Panoramiczny</PresentationFormat>
  <Paragraphs>194</Paragraphs>
  <Slides>30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Motyw pakietu Office</vt:lpstr>
      <vt:lpstr>Prezentacja programu PowerPoint</vt:lpstr>
      <vt:lpstr>Materiał siewny</vt:lpstr>
      <vt:lpstr>Ocena weryfikacyjna sadzeniaków ziemniaka</vt:lpstr>
      <vt:lpstr>Zagrożenia dla ziemniaka</vt:lpstr>
      <vt:lpstr>Sposoby ograniczania rozwoju wirusów</vt:lpstr>
      <vt:lpstr>Wirusy ziemniaka</vt:lpstr>
      <vt:lpstr>PVY (ang. Potato virus, Y, PVY) </vt:lpstr>
      <vt:lpstr>PVY (ang. Potato virus, Y, PVY)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Literatura:</vt:lpstr>
      <vt:lpstr>Zastrzeżenie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Grażyna Denkiewicz</dc:creator>
  <cp:lastModifiedBy>msykut</cp:lastModifiedBy>
  <cp:revision>92</cp:revision>
  <cp:lastPrinted>2020-03-05T12:03:04Z</cp:lastPrinted>
  <dcterms:created xsi:type="dcterms:W3CDTF">2020-01-14T09:47:08Z</dcterms:created>
  <dcterms:modified xsi:type="dcterms:W3CDTF">2020-05-26T07:41:56Z</dcterms:modified>
</cp:coreProperties>
</file>